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8" r:id="rId4"/>
    <p:sldId id="267" r:id="rId5"/>
    <p:sldId id="269" r:id="rId6"/>
    <p:sldId id="270" r:id="rId7"/>
    <p:sldId id="271" r:id="rId8"/>
    <p:sldId id="273" r:id="rId9"/>
    <p:sldId id="274" r:id="rId10"/>
    <p:sldId id="272" r:id="rId11"/>
    <p:sldId id="275" r:id="rId12"/>
    <p:sldId id="266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62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322160-D171-4A7F-A493-D66091212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CD1C347-ED24-46C8-BACE-15941C815C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571A2F-3FBF-4E4B-BC1A-7883014C6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D694-7381-4748-B670-EA1029AE4E59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BCAC48-2A77-48B9-8B52-71BC03C7C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DEF86E-232A-4825-8515-D2321013E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10626-8BE2-4A37-B557-B37C0E61F90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순서도: 수동 입력 6">
            <a:extLst>
              <a:ext uri="{FF2B5EF4-FFF2-40B4-BE49-F238E27FC236}">
                <a16:creationId xmlns:a16="http://schemas.microsoft.com/office/drawing/2014/main" id="{F3AABE50-265D-4DAC-88A9-6EBBC79BF342}"/>
              </a:ext>
            </a:extLst>
          </p:cNvPr>
          <p:cNvSpPr/>
          <p:nvPr userDrawn="1"/>
        </p:nvSpPr>
        <p:spPr>
          <a:xfrm rot="5400000">
            <a:off x="-383159" y="378843"/>
            <a:ext cx="6858002" cy="6100315"/>
          </a:xfrm>
          <a:prstGeom prst="flowChartManualInpu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140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6E9132-153E-45A9-A0EF-904B452B4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5BC160-288E-44C5-AA06-8B9FD37C0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B1F67F-1C05-46EB-A735-F6A324AC1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D694-7381-4748-B670-EA1029AE4E59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182B6D-C512-4EE0-815E-831342180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6B8BB2-71F8-44B0-BD60-1BB721C77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10626-8BE2-4A37-B557-B37C0E61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137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19048D2-8D55-40EB-A9B4-6939A720F2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C50352-8FFD-493C-9F1D-8C20345D49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3EBEF4-08EC-4473-A705-D54A7F914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D694-7381-4748-B670-EA1029AE4E59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645E5C-714A-4FEE-894C-69672AE4C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3A9305-C3CF-4DA6-B24B-E14102ECA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10626-8BE2-4A37-B557-B37C0E61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078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872F7F-FFB2-46C5-85D7-8D39B04A7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D4E124-FA85-4BB3-9C5B-629809FC0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F96B47-E8CE-4DA5-ADF4-531922E96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D694-7381-4748-B670-EA1029AE4E59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CA296C-6231-4F29-BE1E-5990C21C6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633075-CBB3-499B-8DBF-287A9CDEA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10626-8BE2-4A37-B557-B37C0E61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456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F534FB-9772-4533-A7AA-FC2D805FA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A2674F-AD84-4DA8-AB74-8B6D24D9A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CF4137-5A31-4B52-9C44-67D86D22D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D694-7381-4748-B670-EA1029AE4E59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AA1862-DEA6-4AF6-94D7-145CD79CD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6D647D-13AC-4268-AD04-FD4ACBCD5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10626-8BE2-4A37-B557-B37C0E61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802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68233B-708F-421E-B0B5-9B279FC6D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4EBC83-3A14-4DBD-8761-C32B47B53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FF969D-0F97-4D82-90C6-74AF75E345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408B06-D31E-4964-A051-114DB1D8C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D694-7381-4748-B670-EA1029AE4E59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B5D1B5-4F2F-4558-80C6-B64095271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256F7D-DEA5-4448-8766-A121914EC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10626-8BE2-4A37-B557-B37C0E61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83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B54B4F-B101-4E49-B1E7-6627B0B9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5FBAF5-65EE-4985-99FE-8B7B03D210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95DCC0-8D7F-44DC-B6B2-C2ABCD6B3B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B9FEBE-EB80-45FB-AD14-C47284A028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5BCD0C0-EA5A-4BD6-831A-C4D28ABFEF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6ED5B52-3071-4346-9291-1314CA3FF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D694-7381-4748-B670-EA1029AE4E59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44B57DB-571C-49F3-86BC-0D46A0C42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FB3127-4181-45B9-B057-5DD006362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10626-8BE2-4A37-B557-B37C0E61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025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DE9E36-F90E-4590-B02D-630E3D630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2DB880-F98A-4FC0-B160-CA86A3B0B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D694-7381-4748-B670-EA1029AE4E59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D22DCA9-81EC-4EC7-80B5-DA6BA0AED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954A4F-FC25-4C94-A7EE-735348DDE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10626-8BE2-4A37-B557-B37C0E61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283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6FF355-AB25-45C2-BD45-FF807AB63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D694-7381-4748-B670-EA1029AE4E59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4EE2F7-B327-4EB9-8814-CC6F5FC61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FBB7A2-9414-429B-AAEE-876E0E278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10626-8BE2-4A37-B557-B37C0E61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763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26B01-3C88-4542-8F1C-58DD67147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132FB3-57E5-42C1-9A65-7E8E7F99C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AF7B77-0315-4ADE-A012-36C1AFDF94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915CF3-9277-4DE6-8EE2-A633A9D0D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D694-7381-4748-B670-EA1029AE4E59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827202-2CE7-428B-92AC-F8540482B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EFC915-3C5E-4F8A-8529-0079413A1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10626-8BE2-4A37-B557-B37C0E61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508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7E8766-270E-49D2-ACD1-7D8127A5B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C41C6BE-7968-4544-AA4F-62B37CE239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A42B26-D2E3-47E2-8C8C-3C018F44B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BCD974-763F-4201-B940-3096DC9AD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ED694-7381-4748-B670-EA1029AE4E59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79CBE9-4A79-4AFC-AE6F-F05F4BDDA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F1BB8B-00DB-4221-81CC-59F164DBC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10626-8BE2-4A37-B557-B37C0E61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75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3018DCC-3D09-4FA8-AB7B-331F0DB04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9AF8B1-92B4-4FB0-92D7-E23E1D9680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C3CE94-3998-4D2F-92DB-6AF37826B8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ED694-7381-4748-B670-EA1029AE4E59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71C940-7263-4CF5-9598-4D5463C862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777A67-1848-4054-A441-7DB2C0E05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10626-8BE2-4A37-B557-B37C0E61F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012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jpe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jpe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jpe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0.png"/><Relationship Id="rId3" Type="http://schemas.openxmlformats.org/officeDocument/2006/relationships/image" Target="../media/image13.jpeg"/><Relationship Id="rId7" Type="http://schemas.openxmlformats.org/officeDocument/2006/relationships/image" Target="../media/image35.png"/><Relationship Id="rId12" Type="http://schemas.openxmlformats.org/officeDocument/2006/relationships/image" Target="../media/image39.png"/><Relationship Id="rId2" Type="http://schemas.openxmlformats.org/officeDocument/2006/relationships/image" Target="../media/image6.jpe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5" Type="http://schemas.openxmlformats.org/officeDocument/2006/relationships/image" Target="../media/image33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24.png"/><Relationship Id="rId1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0123063-EEF0-4FB8-AE02-4F279EDD9EB4}"/>
              </a:ext>
            </a:extLst>
          </p:cNvPr>
          <p:cNvSpPr txBox="1"/>
          <p:nvPr/>
        </p:nvSpPr>
        <p:spPr>
          <a:xfrm>
            <a:off x="2835506" y="2247490"/>
            <a:ext cx="6520987" cy="2014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H" panose="02020503020101020101" pitchFamily="18" charset="-127"/>
                <a:ea typeface="KBIZ한마음고딕 H" panose="02020503020101020101" pitchFamily="18" charset="-127"/>
              </a:rPr>
              <a:t>3D Room Layout Estimation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001D0A-F1AB-4C85-BE96-ACEAA89A6F9D}"/>
              </a:ext>
            </a:extLst>
          </p:cNvPr>
          <p:cNvSpPr txBox="1"/>
          <p:nvPr/>
        </p:nvSpPr>
        <p:spPr>
          <a:xfrm>
            <a:off x="3583708" y="4729460"/>
            <a:ext cx="504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AI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융합학부 길다영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E5AE2F-8547-4E05-9BF4-BCCC39A91CC7}"/>
              </a:ext>
            </a:extLst>
          </p:cNvPr>
          <p:cNvSpPr txBox="1"/>
          <p:nvPr/>
        </p:nvSpPr>
        <p:spPr>
          <a:xfrm>
            <a:off x="3804028" y="5250858"/>
            <a:ext cx="4583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10.18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KBIZ한마음고딕 M" panose="02020503020101020101" pitchFamily="18" charset="-127"/>
              <a:ea typeface="KBIZ한마음고딕 M" panose="020205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61450B-D281-416D-A81B-3A5F07CCDE8B}"/>
              </a:ext>
            </a:extLst>
          </p:cNvPr>
          <p:cNvSpPr/>
          <p:nvPr/>
        </p:nvSpPr>
        <p:spPr>
          <a:xfrm rot="612089">
            <a:off x="5019512" y="1478569"/>
            <a:ext cx="504691" cy="504691"/>
          </a:xfrm>
          <a:prstGeom prst="rect">
            <a:avLst/>
          </a:prstGeom>
          <a:noFill/>
          <a:ln w="76200">
            <a:solidFill>
              <a:srgbClr val="F962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976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449D3CF-CC83-4B97-AC2D-3DB9ED76F416}"/>
              </a:ext>
            </a:extLst>
          </p:cNvPr>
          <p:cNvSpPr/>
          <p:nvPr/>
        </p:nvSpPr>
        <p:spPr>
          <a:xfrm rot="612089">
            <a:off x="207967" y="231167"/>
            <a:ext cx="378811" cy="378811"/>
          </a:xfrm>
          <a:prstGeom prst="rect">
            <a:avLst/>
          </a:prstGeom>
          <a:noFill/>
          <a:ln w="76200">
            <a:solidFill>
              <a:srgbClr val="F962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3A6D1-E356-406A-9A43-93CD57082ECF}"/>
              </a:ext>
            </a:extLst>
          </p:cNvPr>
          <p:cNvSpPr txBox="1"/>
          <p:nvPr/>
        </p:nvSpPr>
        <p:spPr>
          <a:xfrm>
            <a:off x="1406106" y="278787"/>
            <a:ext cx="351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Layout_viewer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변경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A8FCB-6326-447D-BF66-00A33442E49E}"/>
              </a:ext>
            </a:extLst>
          </p:cNvPr>
          <p:cNvSpPr txBox="1"/>
          <p:nvPr/>
        </p:nvSpPr>
        <p:spPr>
          <a:xfrm>
            <a:off x="759125" y="158900"/>
            <a:ext cx="747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04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B0F82C-7BC2-4D90-AD4A-89637052421D}"/>
              </a:ext>
            </a:extLst>
          </p:cNvPr>
          <p:cNvSpPr txBox="1"/>
          <p:nvPr/>
        </p:nvSpPr>
        <p:spPr>
          <a:xfrm>
            <a:off x="397372" y="934043"/>
            <a:ext cx="11557205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err="1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horizonnet</a:t>
            </a:r>
            <a:r>
              <a:rPr lang="en-US" altLang="ko-KR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 </a:t>
            </a:r>
            <a: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내에서 </a:t>
            </a:r>
            <a:r>
              <a:rPr lang="en-US" altLang="ko-KR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point </a:t>
            </a:r>
            <a: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로 결과가 나타나도록 할 수 있음</a:t>
            </a:r>
            <a:endParaRPr lang="en-US" altLang="ko-KR" sz="1600" dirty="0">
              <a:latin typeface="KBIZ한마음고딕 M" panose="02020503020101020101" pitchFamily="18" charset="-127"/>
              <a:ea typeface="KBIZ한마음고딕 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그러나</a:t>
            </a:r>
            <a:r>
              <a:rPr lang="en-US" altLang="ko-KR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, </a:t>
            </a:r>
            <a: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현재 </a:t>
            </a:r>
            <a:r>
              <a:rPr lang="en-US" altLang="ko-KR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layout</a:t>
            </a:r>
            <a: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이 더 보기 편하므로 코드에 적용하지는 않았음</a:t>
            </a:r>
            <a:r>
              <a:rPr lang="en-US" altLang="ko-KR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.</a:t>
            </a:r>
            <a:endParaRPr lang="ko-KR" alt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AF53CD-D276-45DE-9A0F-B16AF082693B}"/>
              </a:ext>
            </a:extLst>
          </p:cNvPr>
          <p:cNvSpPr txBox="1"/>
          <p:nvPr/>
        </p:nvSpPr>
        <p:spPr>
          <a:xfrm>
            <a:off x="275130" y="6422101"/>
            <a:ext cx="78593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https://github.com/sunset1995/HorizonNet/commit/8d1aaded6144b755aa63634251ab54a647c4ac2f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97FDEA-8A04-48BB-ADC4-FE6B60BCE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341" y="4040455"/>
            <a:ext cx="2231082" cy="174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1F12916-CD1D-4976-B7F2-FC0038135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79" y="2078347"/>
            <a:ext cx="3859038" cy="189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8D2AA59-2A68-4ECF-9348-D412D0B90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7581" y="2859991"/>
            <a:ext cx="4477245" cy="22806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917EFB-66DD-4F91-A371-7EF07841738B}"/>
              </a:ext>
            </a:extLst>
          </p:cNvPr>
          <p:cNvSpPr txBox="1"/>
          <p:nvPr/>
        </p:nvSpPr>
        <p:spPr>
          <a:xfrm>
            <a:off x="7638882" y="5918854"/>
            <a:ext cx="3244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현재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1F77BB-6C05-4F87-B573-DB3649C88AA1}"/>
              </a:ext>
            </a:extLst>
          </p:cNvPr>
          <p:cNvSpPr txBox="1"/>
          <p:nvPr/>
        </p:nvSpPr>
        <p:spPr>
          <a:xfrm>
            <a:off x="1475859" y="5918854"/>
            <a:ext cx="3244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point</a:t>
            </a:r>
            <a:endParaRPr lang="ko-KR" altLang="en-US" dirty="0">
              <a:latin typeface="KBIZ한마음고딕 M" panose="02020503020101020101" pitchFamily="18" charset="-127"/>
              <a:ea typeface="KBIZ한마음고딕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925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449D3CF-CC83-4B97-AC2D-3DB9ED76F416}"/>
              </a:ext>
            </a:extLst>
          </p:cNvPr>
          <p:cNvSpPr/>
          <p:nvPr/>
        </p:nvSpPr>
        <p:spPr>
          <a:xfrm rot="612089">
            <a:off x="207967" y="231167"/>
            <a:ext cx="378811" cy="378811"/>
          </a:xfrm>
          <a:prstGeom prst="rect">
            <a:avLst/>
          </a:prstGeom>
          <a:noFill/>
          <a:ln w="76200">
            <a:solidFill>
              <a:srgbClr val="F962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3A6D1-E356-406A-9A43-93CD57082ECF}"/>
              </a:ext>
            </a:extLst>
          </p:cNvPr>
          <p:cNvSpPr txBox="1"/>
          <p:nvPr/>
        </p:nvSpPr>
        <p:spPr>
          <a:xfrm>
            <a:off x="1406105" y="278787"/>
            <a:ext cx="6111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지금 하고 있는 것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–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데이터셋 유형 바꾸어 훈련시키는 중임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.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A8FCB-6326-447D-BF66-00A33442E49E}"/>
              </a:ext>
            </a:extLst>
          </p:cNvPr>
          <p:cNvSpPr txBox="1"/>
          <p:nvPr/>
        </p:nvSpPr>
        <p:spPr>
          <a:xfrm>
            <a:off x="759125" y="158900"/>
            <a:ext cx="747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05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8E5F69-ACD1-46D7-9CCA-D61C0B593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897" y="1614207"/>
            <a:ext cx="4523756" cy="22618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C312B04-E0CE-4029-AC01-7BD54A002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25" y="1614207"/>
            <a:ext cx="4523756" cy="22618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753A47-1EA7-4629-A399-546B429998F8}"/>
              </a:ext>
            </a:extLst>
          </p:cNvPr>
          <p:cNvSpPr txBox="1"/>
          <p:nvPr/>
        </p:nvSpPr>
        <p:spPr>
          <a:xfrm>
            <a:off x="617330" y="4652161"/>
            <a:ext cx="10905728" cy="87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기존에는 </a:t>
            </a:r>
            <a:r>
              <a:rPr lang="en-US" altLang="ko-KR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1</a:t>
            </a:r>
            <a:r>
              <a:rPr lang="ko-KR" altLang="en-US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번 이미지로만 </a:t>
            </a:r>
            <a:r>
              <a:rPr lang="en-US" altLang="ko-KR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train set</a:t>
            </a:r>
            <a:r>
              <a:rPr lang="ko-KR" altLang="en-US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에 </a:t>
            </a:r>
            <a:r>
              <a:rPr lang="en-US" altLang="ko-KR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80</a:t>
            </a:r>
            <a:r>
              <a:rPr lang="ko-KR" altLang="en-US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개를 넣어 모델을 훈련시켰지만</a:t>
            </a:r>
            <a:r>
              <a:rPr lang="en-US" altLang="ko-KR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,</a:t>
            </a:r>
            <a:r>
              <a:rPr lang="ko-KR" altLang="en-US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 </a:t>
            </a:r>
            <a:endParaRPr lang="en-US" altLang="ko-KR" dirty="0">
              <a:latin typeface="KBIZ한마음고딕 M" panose="02020503020101020101" pitchFamily="18" charset="-127"/>
              <a:ea typeface="KBIZ한마음고딕 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현재는 </a:t>
            </a:r>
            <a:r>
              <a:rPr lang="en-US" altLang="ko-KR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1</a:t>
            </a:r>
            <a:r>
              <a:rPr lang="ko-KR" altLang="en-US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번 이미지 </a:t>
            </a:r>
            <a:r>
              <a:rPr lang="en-US" altLang="ko-KR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40</a:t>
            </a:r>
            <a:r>
              <a:rPr lang="ko-KR" altLang="en-US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개</a:t>
            </a:r>
            <a:r>
              <a:rPr lang="en-US" altLang="ko-KR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, 2</a:t>
            </a:r>
            <a:r>
              <a:rPr lang="ko-KR" altLang="en-US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번 이미지 </a:t>
            </a:r>
            <a:r>
              <a:rPr lang="en-US" altLang="ko-KR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40</a:t>
            </a:r>
            <a:r>
              <a:rPr lang="ko-KR" altLang="en-US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개 넣어 훈련시키는 중이다</a:t>
            </a:r>
            <a:r>
              <a:rPr lang="en-US" altLang="ko-KR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.</a:t>
            </a:r>
            <a:endParaRPr lang="ko-KR" altLang="en-US" dirty="0">
              <a:latin typeface="KBIZ한마음고딕 M" panose="02020503020101020101" pitchFamily="18" charset="-127"/>
              <a:ea typeface="KBIZ한마음고딕 M" panose="020205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C1C3DC-4734-41E0-B6D4-F1D750CD1C72}"/>
              </a:ext>
            </a:extLst>
          </p:cNvPr>
          <p:cNvSpPr txBox="1"/>
          <p:nvPr/>
        </p:nvSpPr>
        <p:spPr>
          <a:xfrm>
            <a:off x="643716" y="1207261"/>
            <a:ext cx="495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KBIZ한마음고딕 H" panose="02020503020101020101" pitchFamily="18" charset="-127"/>
                <a:ea typeface="KBIZ한마음고딕 H" panose="02020503020101020101" pitchFamily="18" charset="-127"/>
              </a:rPr>
              <a:t>1</a:t>
            </a:r>
            <a:endParaRPr lang="ko-KR" altLang="en-US" sz="2000" dirty="0">
              <a:latin typeface="KBIZ한마음고딕 H" panose="02020503020101020101" pitchFamily="18" charset="-127"/>
              <a:ea typeface="KBIZ한마음고딕 H" panose="020205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317B14-B5C9-4672-95BC-8C5951526799}"/>
              </a:ext>
            </a:extLst>
          </p:cNvPr>
          <p:cNvSpPr txBox="1"/>
          <p:nvPr/>
        </p:nvSpPr>
        <p:spPr>
          <a:xfrm>
            <a:off x="7021937" y="1214097"/>
            <a:ext cx="495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KBIZ한마음고딕 H" panose="02020503020101020101" pitchFamily="18" charset="-127"/>
                <a:ea typeface="KBIZ한마음고딕 H" panose="02020503020101020101" pitchFamily="18" charset="-127"/>
              </a:rPr>
              <a:t>2</a:t>
            </a:r>
            <a:endParaRPr lang="ko-KR" altLang="en-US" sz="2000" dirty="0">
              <a:latin typeface="KBIZ한마음고딕 H" panose="02020503020101020101" pitchFamily="18" charset="-127"/>
              <a:ea typeface="KBIZ한마음고딕 H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7713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0123063-EEF0-4FB8-AE02-4F279EDD9EB4}"/>
              </a:ext>
            </a:extLst>
          </p:cNvPr>
          <p:cNvSpPr txBox="1"/>
          <p:nvPr/>
        </p:nvSpPr>
        <p:spPr>
          <a:xfrm>
            <a:off x="4374007" y="3054235"/>
            <a:ext cx="34439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END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61450B-D281-416D-A81B-3A5F07CCDE8B}"/>
              </a:ext>
            </a:extLst>
          </p:cNvPr>
          <p:cNvSpPr/>
          <p:nvPr/>
        </p:nvSpPr>
        <p:spPr>
          <a:xfrm rot="612089">
            <a:off x="5019512" y="1478569"/>
            <a:ext cx="504691" cy="504691"/>
          </a:xfrm>
          <a:prstGeom prst="rect">
            <a:avLst/>
          </a:prstGeom>
          <a:noFill/>
          <a:ln w="76200">
            <a:solidFill>
              <a:srgbClr val="F962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453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449D3CF-CC83-4B97-AC2D-3DB9ED76F416}"/>
              </a:ext>
            </a:extLst>
          </p:cNvPr>
          <p:cNvSpPr/>
          <p:nvPr/>
        </p:nvSpPr>
        <p:spPr>
          <a:xfrm rot="612089">
            <a:off x="207967" y="231167"/>
            <a:ext cx="378811" cy="378811"/>
          </a:xfrm>
          <a:prstGeom prst="rect">
            <a:avLst/>
          </a:prstGeom>
          <a:noFill/>
          <a:ln w="76200">
            <a:solidFill>
              <a:srgbClr val="F962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3A6D1-E356-406A-9A43-93CD57082ECF}"/>
              </a:ext>
            </a:extLst>
          </p:cNvPr>
          <p:cNvSpPr txBox="1"/>
          <p:nvPr/>
        </p:nvSpPr>
        <p:spPr>
          <a:xfrm>
            <a:off x="1406106" y="278787"/>
            <a:ext cx="351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Horizonnet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A8FCB-6326-447D-BF66-00A33442E49E}"/>
              </a:ext>
            </a:extLst>
          </p:cNvPr>
          <p:cNvSpPr txBox="1"/>
          <p:nvPr/>
        </p:nvSpPr>
        <p:spPr>
          <a:xfrm>
            <a:off x="759125" y="158900"/>
            <a:ext cx="646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01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333A2391-9EAE-4FF7-9A57-579AE9398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799" y="2023534"/>
            <a:ext cx="7534932" cy="423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EE6176-1461-4CD7-BD1E-1B3993ACED07}"/>
              </a:ext>
            </a:extLst>
          </p:cNvPr>
          <p:cNvSpPr txBox="1"/>
          <p:nvPr/>
        </p:nvSpPr>
        <p:spPr>
          <a:xfrm>
            <a:off x="255908" y="880867"/>
            <a:ext cx="10437492" cy="42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코드가 제일 잘 돌아가고 제일 많이 이것저것 실험해 봤던 </a:t>
            </a:r>
            <a:r>
              <a:rPr lang="en-US" altLang="ko-KR" sz="1600" dirty="0" err="1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HorizonNet</a:t>
            </a:r>
            <a: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을 중점으로 하기로 함</a:t>
            </a:r>
            <a:r>
              <a:rPr lang="en-US" altLang="ko-KR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.</a:t>
            </a:r>
            <a:endParaRPr lang="ko-KR" altLang="en-US" sz="1600" dirty="0">
              <a:latin typeface="KBIZ한마음고딕 M" panose="02020503020101020101" pitchFamily="18" charset="-127"/>
              <a:ea typeface="KBIZ한마음고딕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1334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449D3CF-CC83-4B97-AC2D-3DB9ED76F416}"/>
              </a:ext>
            </a:extLst>
          </p:cNvPr>
          <p:cNvSpPr/>
          <p:nvPr/>
        </p:nvSpPr>
        <p:spPr>
          <a:xfrm rot="612089">
            <a:off x="207967" y="231167"/>
            <a:ext cx="378811" cy="378811"/>
          </a:xfrm>
          <a:prstGeom prst="rect">
            <a:avLst/>
          </a:prstGeom>
          <a:noFill/>
          <a:ln w="76200">
            <a:solidFill>
              <a:srgbClr val="F962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3A6D1-E356-406A-9A43-93CD57082ECF}"/>
              </a:ext>
            </a:extLst>
          </p:cNvPr>
          <p:cNvSpPr txBox="1"/>
          <p:nvPr/>
        </p:nvSpPr>
        <p:spPr>
          <a:xfrm>
            <a:off x="1406106" y="278787"/>
            <a:ext cx="351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Network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적용 방법 변경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A8FCB-6326-447D-BF66-00A33442E49E}"/>
              </a:ext>
            </a:extLst>
          </p:cNvPr>
          <p:cNvSpPr txBox="1"/>
          <p:nvPr/>
        </p:nvSpPr>
        <p:spPr>
          <a:xfrm>
            <a:off x="759125" y="158900"/>
            <a:ext cx="646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01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8D94C5-D285-4A89-980A-0A0F6C1F80EC}"/>
              </a:ext>
            </a:extLst>
          </p:cNvPr>
          <p:cNvSpPr txBox="1"/>
          <p:nvPr/>
        </p:nvSpPr>
        <p:spPr>
          <a:xfrm>
            <a:off x="117894" y="6371464"/>
            <a:ext cx="79847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https://github.com/sunset1995/HorizonNet/commit/edde54ac6aa640b7d6b631784d51841066cfcfc3#diff-fada037ad086638e65c7ae77e3d223963e9afaa26326aab0ea718f4013176e43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AE145AB-3B3F-4266-9625-307F0761F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415" y="278787"/>
            <a:ext cx="5674080" cy="594846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29F78F7-9BB0-45C8-93C4-1F4622F19C5D}"/>
              </a:ext>
            </a:extLst>
          </p:cNvPr>
          <p:cNvSpPr txBox="1"/>
          <p:nvPr/>
        </p:nvSpPr>
        <p:spPr>
          <a:xfrm>
            <a:off x="177415" y="2857300"/>
            <a:ext cx="5819973" cy="116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Commit history</a:t>
            </a:r>
            <a: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에서</a:t>
            </a:r>
            <a:endParaRPr lang="en-US" altLang="ko-KR" sz="1600" dirty="0">
              <a:latin typeface="KBIZ한마음고딕 M" panose="02020503020101020101" pitchFamily="18" charset="-127"/>
              <a:ea typeface="KBIZ한마음고딕 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network</a:t>
            </a:r>
            <a: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(resnet50, LSTM)을 다른 방법으로 적용한 것을 발견하여 두 코드를 비교해 봄.</a:t>
            </a: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3EFF71EF-BEB0-4F35-BA3C-F0E4443842F3}"/>
              </a:ext>
            </a:extLst>
          </p:cNvPr>
          <p:cNvCxnSpPr>
            <a:cxnSpLocks/>
            <a:stCxn id="25" idx="2"/>
            <a:endCxn id="23" idx="3"/>
          </p:cNvCxnSpPr>
          <p:nvPr/>
        </p:nvCxnSpPr>
        <p:spPr>
          <a:xfrm rot="5400000">
            <a:off x="8426698" y="5903150"/>
            <a:ext cx="359659" cy="100785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BE8ED84-F97F-4E00-880C-774874233BE0}"/>
              </a:ext>
            </a:extLst>
          </p:cNvPr>
          <p:cNvSpPr/>
          <p:nvPr/>
        </p:nvSpPr>
        <p:spPr>
          <a:xfrm>
            <a:off x="10148047" y="71038"/>
            <a:ext cx="851647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기존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AB3E695-F5F1-4E03-8209-2026575F5DBE}"/>
              </a:ext>
            </a:extLst>
          </p:cNvPr>
          <p:cNvSpPr/>
          <p:nvPr/>
        </p:nvSpPr>
        <p:spPr>
          <a:xfrm>
            <a:off x="7359084" y="71038"/>
            <a:ext cx="851647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변경</a:t>
            </a:r>
          </a:p>
        </p:txBody>
      </p:sp>
    </p:spTree>
    <p:extLst>
      <p:ext uri="{BB962C8B-B14F-4D97-AF65-F5344CB8AC3E}">
        <p14:creationId xmlns:p14="http://schemas.microsoft.com/office/powerpoint/2010/main" val="2103857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449D3CF-CC83-4B97-AC2D-3DB9ED76F416}"/>
              </a:ext>
            </a:extLst>
          </p:cNvPr>
          <p:cNvSpPr/>
          <p:nvPr/>
        </p:nvSpPr>
        <p:spPr>
          <a:xfrm rot="612089">
            <a:off x="207967" y="231167"/>
            <a:ext cx="378811" cy="378811"/>
          </a:xfrm>
          <a:prstGeom prst="rect">
            <a:avLst/>
          </a:prstGeom>
          <a:noFill/>
          <a:ln w="76200">
            <a:solidFill>
              <a:srgbClr val="F962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3A6D1-E356-406A-9A43-93CD57082ECF}"/>
              </a:ext>
            </a:extLst>
          </p:cNvPr>
          <p:cNvSpPr txBox="1"/>
          <p:nvPr/>
        </p:nvSpPr>
        <p:spPr>
          <a:xfrm>
            <a:off x="1406106" y="640530"/>
            <a:ext cx="3904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-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변경된 네트워크와 기존 네트워크 비교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49C2BC-9750-453F-A189-BD18DD27CFC2}"/>
              </a:ext>
            </a:extLst>
          </p:cNvPr>
          <p:cNvSpPr txBox="1"/>
          <p:nvPr/>
        </p:nvSpPr>
        <p:spPr>
          <a:xfrm>
            <a:off x="177415" y="1485700"/>
            <a:ext cx="5034596" cy="12629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변경한 코드와 기존 코드를 가지고 각각 모델을 훈련시킴</a:t>
            </a:r>
            <a:r>
              <a:rPr lang="en-US" altLang="ko-KR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train :</a:t>
            </a:r>
            <a:r>
              <a:rPr lang="ko-KR" altLang="en-US" sz="12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 </a:t>
            </a:r>
            <a:r>
              <a:rPr lang="en-US" altLang="ko-KR" sz="12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80,</a:t>
            </a:r>
            <a:r>
              <a:rPr lang="ko-KR" altLang="en-US" sz="12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 </a:t>
            </a:r>
            <a:r>
              <a:rPr lang="en-US" altLang="ko-KR" sz="12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valid</a:t>
            </a:r>
            <a:r>
              <a:rPr lang="ko-KR" altLang="en-US" sz="12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 </a:t>
            </a:r>
            <a:r>
              <a:rPr lang="en-US" altLang="ko-KR" sz="12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:</a:t>
            </a:r>
            <a:r>
              <a:rPr lang="ko-KR" altLang="en-US" sz="12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 </a:t>
            </a:r>
            <a:r>
              <a:rPr lang="en-US" altLang="ko-KR" sz="12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20,</a:t>
            </a:r>
            <a:r>
              <a:rPr lang="ko-KR" altLang="en-US" sz="12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 </a:t>
            </a:r>
            <a:r>
              <a:rPr lang="en-US" altLang="ko-KR" sz="12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test</a:t>
            </a:r>
            <a:r>
              <a:rPr lang="ko-KR" altLang="en-US" sz="12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 </a:t>
            </a:r>
            <a:r>
              <a:rPr lang="en-US" altLang="ko-KR" sz="12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:</a:t>
            </a:r>
            <a:r>
              <a:rPr lang="ko-KR" altLang="en-US" sz="12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 </a:t>
            </a:r>
            <a:r>
              <a:rPr lang="en-US" altLang="ko-KR" sz="12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20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resnet50,</a:t>
            </a:r>
            <a:r>
              <a:rPr lang="ko-KR" altLang="en-US" sz="12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 </a:t>
            </a:r>
            <a:r>
              <a:rPr lang="en-US" altLang="ko-KR" sz="12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epoch300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Test</a:t>
            </a:r>
            <a:r>
              <a:rPr lang="ko-KR" altLang="en-US" sz="12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에는 </a:t>
            </a:r>
            <a:r>
              <a:rPr lang="ko-KR" altLang="en-US" sz="1200" dirty="0" err="1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리코세타</a:t>
            </a:r>
            <a:r>
              <a:rPr lang="ko-KR" altLang="en-US" sz="12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 카메라로 찍은 이미지를 포함시킴</a:t>
            </a:r>
            <a:r>
              <a:rPr lang="en-US" altLang="ko-KR" sz="12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.</a:t>
            </a:r>
            <a:endParaRPr lang="ko-KR" altLang="en-US" sz="1200" dirty="0">
              <a:latin typeface="KBIZ한마음고딕 M" panose="02020503020101020101" pitchFamily="18" charset="-127"/>
              <a:ea typeface="KBIZ한마음고딕 M" panose="020205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5D3BED-3614-4C0F-A8AA-BD58BE529A5F}"/>
              </a:ext>
            </a:extLst>
          </p:cNvPr>
          <p:cNvSpPr txBox="1"/>
          <p:nvPr/>
        </p:nvSpPr>
        <p:spPr>
          <a:xfrm>
            <a:off x="265569" y="2948719"/>
            <a:ext cx="5219998" cy="939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Train.py</a:t>
            </a:r>
            <a:r>
              <a:rPr lang="ko-KR" altLang="en-US" sz="14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에 훈련 시 시간 측정 코드를 도입하여 비교해 봄</a:t>
            </a:r>
            <a:r>
              <a:rPr lang="en-US" altLang="ko-KR" sz="14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변경된 코드가 기존 코드보다 약 </a:t>
            </a:r>
            <a:r>
              <a:rPr lang="en-US" altLang="ko-KR" sz="12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5</a:t>
            </a:r>
            <a:r>
              <a:rPr lang="ko-KR" altLang="en-US" sz="12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분 정도 빨랐음</a:t>
            </a:r>
            <a:r>
              <a:rPr lang="en-US" altLang="ko-KR" sz="12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.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데이터 셋 개수를 늘리면 그 차이는 더 커질 것이라 예상</a:t>
            </a:r>
            <a:r>
              <a:rPr lang="en-US" altLang="ko-KR" sz="12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809CAFC-0D11-40D6-9D1C-490F07C86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623" y="4297485"/>
            <a:ext cx="6519188" cy="234536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1D3A009-6538-4051-A14F-7B05D1844CA5}"/>
              </a:ext>
            </a:extLst>
          </p:cNvPr>
          <p:cNvSpPr/>
          <p:nvPr/>
        </p:nvSpPr>
        <p:spPr>
          <a:xfrm>
            <a:off x="4563457" y="5283351"/>
            <a:ext cx="851647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변경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6751404-E541-4709-B692-CD756E591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129" y="334474"/>
            <a:ext cx="5204682" cy="247746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CF86076-F637-4025-BD95-7F6A382B8CCE}"/>
              </a:ext>
            </a:extLst>
          </p:cNvPr>
          <p:cNvSpPr/>
          <p:nvPr/>
        </p:nvSpPr>
        <p:spPr>
          <a:xfrm>
            <a:off x="5750105" y="1388539"/>
            <a:ext cx="851647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기존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AE9A89-EC46-43B3-9E01-DCF7D6A7F08B}"/>
              </a:ext>
            </a:extLst>
          </p:cNvPr>
          <p:cNvSpPr txBox="1"/>
          <p:nvPr/>
        </p:nvSpPr>
        <p:spPr>
          <a:xfrm>
            <a:off x="7225252" y="2882236"/>
            <a:ext cx="40044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400" b="0" i="0" dirty="0">
                <a:solidFill>
                  <a:srgbClr val="222426"/>
                </a:solidFill>
                <a:effectLst/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훈련 시</a:t>
            </a:r>
            <a:r>
              <a:rPr lang="en-US" altLang="ko-KR" sz="1400" b="0" i="0" dirty="0">
                <a:solidFill>
                  <a:srgbClr val="222426"/>
                </a:solidFill>
                <a:effectLst/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, </a:t>
            </a:r>
            <a:r>
              <a:rPr lang="ko-KR" altLang="en-US" sz="1400" b="0" i="0" dirty="0">
                <a:solidFill>
                  <a:srgbClr val="222426"/>
                </a:solidFill>
                <a:effectLst/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평균 </a:t>
            </a:r>
            <a:r>
              <a:rPr lang="en-US" altLang="ko-KR" sz="1400" b="0" i="0" dirty="0">
                <a:solidFill>
                  <a:srgbClr val="222426"/>
                </a:solidFill>
                <a:effectLst/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4671.410328</a:t>
            </a:r>
            <a:r>
              <a:rPr lang="ko-KR" altLang="en-US" sz="1400" b="0" i="0" dirty="0">
                <a:solidFill>
                  <a:srgbClr val="222426"/>
                </a:solidFill>
                <a:effectLst/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초 걸림</a:t>
            </a:r>
            <a:r>
              <a:rPr lang="en-US" altLang="ko-KR" sz="1400" b="0" i="0" dirty="0">
                <a:solidFill>
                  <a:srgbClr val="222426"/>
                </a:solidFill>
                <a:effectLst/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. </a:t>
            </a:r>
            <a:r>
              <a:rPr lang="ko-KR" altLang="en-US" sz="1400" b="1" i="0" dirty="0">
                <a:solidFill>
                  <a:srgbClr val="FF0000"/>
                </a:solidFill>
                <a:effectLst/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약 </a:t>
            </a:r>
            <a:r>
              <a:rPr lang="en-US" altLang="ko-KR" sz="1400" b="1" i="0" dirty="0">
                <a:solidFill>
                  <a:srgbClr val="FF0000"/>
                </a:solidFill>
                <a:effectLst/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1</a:t>
            </a:r>
            <a:r>
              <a:rPr lang="ko-KR" altLang="en-US" sz="1400" b="1" i="0" dirty="0">
                <a:solidFill>
                  <a:srgbClr val="FF0000"/>
                </a:solidFill>
                <a:effectLst/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시간 </a:t>
            </a:r>
            <a:r>
              <a:rPr lang="en-US" altLang="ko-KR" sz="1400" b="1" i="0" dirty="0">
                <a:solidFill>
                  <a:srgbClr val="FF0000"/>
                </a:solidFill>
                <a:effectLst/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18</a:t>
            </a:r>
            <a:r>
              <a:rPr lang="ko-KR" altLang="en-US" sz="1400" b="1" i="0" dirty="0">
                <a:solidFill>
                  <a:srgbClr val="FF0000"/>
                </a:solidFill>
                <a:effectLst/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분</a:t>
            </a:r>
            <a:r>
              <a:rPr lang="en-US" altLang="ko-KR" sz="1400" b="1" i="0" dirty="0">
                <a:solidFill>
                  <a:srgbClr val="FF0000"/>
                </a:solidFill>
                <a:effectLst/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.</a:t>
            </a:r>
            <a:endParaRPr lang="ko-KR" altLang="en-US" sz="1400" b="0" i="0" dirty="0">
              <a:solidFill>
                <a:srgbClr val="FF0000"/>
              </a:solidFill>
              <a:effectLst/>
              <a:latin typeface="KBIZ한마음고딕 M" panose="02020503020101020101" pitchFamily="18" charset="-127"/>
              <a:ea typeface="KBIZ한마음고딕 M" panose="020205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F2FAC1-F32D-4BC0-93CF-622D31FF2FF3}"/>
              </a:ext>
            </a:extLst>
          </p:cNvPr>
          <p:cNvSpPr txBox="1"/>
          <p:nvPr/>
        </p:nvSpPr>
        <p:spPr>
          <a:xfrm>
            <a:off x="7225252" y="3846780"/>
            <a:ext cx="39391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400" b="0" i="0" dirty="0">
                <a:solidFill>
                  <a:srgbClr val="222426"/>
                </a:solidFill>
                <a:effectLst/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훈련 시</a:t>
            </a:r>
            <a:r>
              <a:rPr lang="en-US" altLang="ko-KR" sz="1400" b="0" i="0" dirty="0">
                <a:solidFill>
                  <a:srgbClr val="222426"/>
                </a:solidFill>
                <a:effectLst/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, </a:t>
            </a:r>
            <a:r>
              <a:rPr lang="ko-KR" altLang="en-US" sz="1400" b="0" i="0" dirty="0">
                <a:solidFill>
                  <a:srgbClr val="222426"/>
                </a:solidFill>
                <a:effectLst/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평균 </a:t>
            </a:r>
            <a:r>
              <a:rPr lang="en-US" altLang="ko-KR" sz="1400" b="0" i="0" dirty="0">
                <a:solidFill>
                  <a:srgbClr val="222426"/>
                </a:solidFill>
                <a:effectLst/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4348.282792</a:t>
            </a:r>
            <a:r>
              <a:rPr lang="ko-KR" altLang="en-US" sz="1400" b="0" i="0" dirty="0">
                <a:solidFill>
                  <a:srgbClr val="222426"/>
                </a:solidFill>
                <a:effectLst/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초 걸림</a:t>
            </a:r>
            <a:r>
              <a:rPr lang="en-US" altLang="ko-KR" sz="1400" b="0" i="0" dirty="0">
                <a:solidFill>
                  <a:srgbClr val="222426"/>
                </a:solidFill>
                <a:effectLst/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. </a:t>
            </a:r>
            <a:r>
              <a:rPr lang="ko-KR" altLang="en-US" sz="1400" b="1" i="0" dirty="0">
                <a:solidFill>
                  <a:srgbClr val="FF0000"/>
                </a:solidFill>
                <a:effectLst/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약 </a:t>
            </a:r>
            <a:r>
              <a:rPr lang="en-US" altLang="ko-KR" sz="1400" b="1" i="0" dirty="0">
                <a:solidFill>
                  <a:srgbClr val="FF0000"/>
                </a:solidFill>
                <a:effectLst/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1</a:t>
            </a:r>
            <a:r>
              <a:rPr lang="ko-KR" altLang="en-US" sz="1400" b="1" i="0" dirty="0">
                <a:solidFill>
                  <a:srgbClr val="FF0000"/>
                </a:solidFill>
                <a:effectLst/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시간 </a:t>
            </a:r>
            <a:r>
              <a:rPr lang="en-US" altLang="ko-KR" sz="1400" b="1" i="0" dirty="0">
                <a:solidFill>
                  <a:srgbClr val="FF0000"/>
                </a:solidFill>
                <a:effectLst/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13</a:t>
            </a:r>
            <a:r>
              <a:rPr lang="ko-KR" altLang="en-US" sz="1400" b="1" i="0" dirty="0">
                <a:solidFill>
                  <a:srgbClr val="FF0000"/>
                </a:solidFill>
                <a:effectLst/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분</a:t>
            </a:r>
            <a:r>
              <a:rPr lang="en-US" altLang="ko-KR" sz="1400" b="1" i="0" dirty="0">
                <a:solidFill>
                  <a:srgbClr val="FF0000"/>
                </a:solidFill>
                <a:effectLst/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.</a:t>
            </a:r>
            <a:endParaRPr lang="ko-KR" altLang="en-US" sz="1400" b="0" i="0" dirty="0">
              <a:solidFill>
                <a:srgbClr val="FF0000"/>
              </a:solidFill>
              <a:effectLst/>
              <a:latin typeface="KBIZ한마음고딕 M" panose="02020503020101020101" pitchFamily="18" charset="-127"/>
              <a:ea typeface="KBIZ한마음고딕 M" panose="020205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C813765-E338-4738-80B4-AE0760842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27" y="4953718"/>
            <a:ext cx="4143810" cy="162549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1A0DEB6-0555-439A-8665-56C68659E44A}"/>
              </a:ext>
            </a:extLst>
          </p:cNvPr>
          <p:cNvSpPr txBox="1"/>
          <p:nvPr/>
        </p:nvSpPr>
        <p:spPr>
          <a:xfrm>
            <a:off x="276027" y="4618915"/>
            <a:ext cx="1346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Train.py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91023C-62DB-45D6-B7B0-48C599A8FDDD}"/>
              </a:ext>
            </a:extLst>
          </p:cNvPr>
          <p:cNvSpPr txBox="1"/>
          <p:nvPr/>
        </p:nvSpPr>
        <p:spPr>
          <a:xfrm>
            <a:off x="1406106" y="278787"/>
            <a:ext cx="351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Network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적용 방법 변경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820870-BCE3-4656-A846-27847BFF74F7}"/>
              </a:ext>
            </a:extLst>
          </p:cNvPr>
          <p:cNvSpPr txBox="1"/>
          <p:nvPr/>
        </p:nvSpPr>
        <p:spPr>
          <a:xfrm>
            <a:off x="759125" y="158900"/>
            <a:ext cx="646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01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8044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2068B713-3789-4514-886C-B225B141A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178377"/>
              </p:ext>
            </p:extLst>
          </p:nvPr>
        </p:nvGraphicFramePr>
        <p:xfrm>
          <a:off x="397372" y="1285305"/>
          <a:ext cx="11447493" cy="53433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8483">
                  <a:extLst>
                    <a:ext uri="{9D8B030D-6E8A-4147-A177-3AD203B41FA5}">
                      <a16:colId xmlns:a16="http://schemas.microsoft.com/office/drawing/2014/main" val="72055960"/>
                    </a:ext>
                  </a:extLst>
                </a:gridCol>
                <a:gridCol w="1814835">
                  <a:extLst>
                    <a:ext uri="{9D8B030D-6E8A-4147-A177-3AD203B41FA5}">
                      <a16:colId xmlns:a16="http://schemas.microsoft.com/office/drawing/2014/main" val="1575381893"/>
                    </a:ext>
                  </a:extLst>
                </a:gridCol>
                <a:gridCol w="1814835">
                  <a:extLst>
                    <a:ext uri="{9D8B030D-6E8A-4147-A177-3AD203B41FA5}">
                      <a16:colId xmlns:a16="http://schemas.microsoft.com/office/drawing/2014/main" val="3133987539"/>
                    </a:ext>
                  </a:extLst>
                </a:gridCol>
                <a:gridCol w="1814835">
                  <a:extLst>
                    <a:ext uri="{9D8B030D-6E8A-4147-A177-3AD203B41FA5}">
                      <a16:colId xmlns:a16="http://schemas.microsoft.com/office/drawing/2014/main" val="213158223"/>
                    </a:ext>
                  </a:extLst>
                </a:gridCol>
                <a:gridCol w="1814835">
                  <a:extLst>
                    <a:ext uri="{9D8B030D-6E8A-4147-A177-3AD203B41FA5}">
                      <a16:colId xmlns:a16="http://schemas.microsoft.com/office/drawing/2014/main" val="3140461176"/>
                    </a:ext>
                  </a:extLst>
                </a:gridCol>
                <a:gridCol w="1814835">
                  <a:extLst>
                    <a:ext uri="{9D8B030D-6E8A-4147-A177-3AD203B41FA5}">
                      <a16:colId xmlns:a16="http://schemas.microsoft.com/office/drawing/2014/main" val="1589884474"/>
                    </a:ext>
                  </a:extLst>
                </a:gridCol>
                <a:gridCol w="1814835">
                  <a:extLst>
                    <a:ext uri="{9D8B030D-6E8A-4147-A177-3AD203B41FA5}">
                      <a16:colId xmlns:a16="http://schemas.microsoft.com/office/drawing/2014/main" val="2405716462"/>
                    </a:ext>
                  </a:extLst>
                </a:gridCol>
              </a:tblGrid>
              <a:tr h="489431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KBIZ한마음고딕 B" panose="02020503020101020101" pitchFamily="18" charset="-127"/>
                        <a:ea typeface="KBIZ한마음고딕 B" panose="02020503020101020101" pitchFamily="18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KBIZ한마음고딕 B" panose="02020503020101020101" pitchFamily="18" charset="-127"/>
                          <a:ea typeface="KBIZ한마음고딕 B" panose="02020503020101020101" pitchFamily="18" charset="-127"/>
                        </a:rPr>
                        <a:t>기존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BIZ한마음고딕 B" panose="02020503020101020101" pitchFamily="18" charset="-127"/>
                          <a:ea typeface="KBIZ한마음고딕 B" panose="02020503020101020101" pitchFamily="18" charset="-127"/>
                        </a:rPr>
                        <a:t>1d layout represent</a:t>
                      </a:r>
                      <a:endParaRPr lang="ko-KR" altLang="en-US" sz="1400" dirty="0">
                        <a:latin typeface="KBIZ한마음고딕 B" panose="02020503020101020101" pitchFamily="18" charset="-127"/>
                        <a:ea typeface="KBIZ한마음고딕 B" panose="020205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KBIZ한마음고딕 B" panose="02020503020101020101" pitchFamily="18" charset="-127"/>
                          <a:ea typeface="KBIZ한마음고딕 B" panose="02020503020101020101" pitchFamily="18" charset="-127"/>
                        </a:rPr>
                        <a:t>결과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KBIZ한마음고딕 B" panose="02020503020101020101" pitchFamily="18" charset="-127"/>
                          <a:ea typeface="KBIZ한마음고딕 B" panose="02020503020101020101" pitchFamily="18" charset="-127"/>
                        </a:rPr>
                        <a:t>변경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KBIZ한마음고딕 B" panose="02020503020101020101" pitchFamily="18" charset="-127"/>
                        <a:ea typeface="KBIZ한마음고딕 B" panose="020205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KBIZ한마음고딕 B" panose="02020503020101020101" pitchFamily="18" charset="-127"/>
                        <a:ea typeface="KBIZ한마음고딕 B" panose="020205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1990485"/>
                  </a:ext>
                </a:extLst>
              </a:tr>
              <a:tr h="1682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BIZ한마음고딕 B" panose="02020503020101020101" pitchFamily="18" charset="-127"/>
                          <a:ea typeface="KBIZ한마음고딕 B" panose="02020503020101020101" pitchFamily="18" charset="-127"/>
                        </a:rPr>
                        <a:t>입력 이미지</a:t>
                      </a:r>
                      <a:endParaRPr lang="en-US" altLang="ko-KR" sz="1100" dirty="0">
                        <a:latin typeface="KBIZ한마음고딕 B" panose="02020503020101020101" pitchFamily="18" charset="-127"/>
                        <a:ea typeface="KBIZ한마음고딕 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KBIZ한마음고딕 B" panose="02020503020101020101" pitchFamily="18" charset="-127"/>
                        <a:ea typeface="KBIZ한마음고딕 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BIZ한마음고딕 B" panose="02020503020101020101" pitchFamily="18" charset="-127"/>
                        <a:ea typeface="KBIZ한마음고딕 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BIZ한마음고딕 B" panose="02020503020101020101" pitchFamily="18" charset="-127"/>
                        <a:ea typeface="KBIZ한마음고딕 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BIZ한마음고딕 B" panose="02020503020101020101" pitchFamily="18" charset="-127"/>
                        <a:ea typeface="KBIZ한마음고딕 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BIZ한마음고딕 B" panose="02020503020101020101" pitchFamily="18" charset="-127"/>
                        <a:ea typeface="KBIZ한마음고딕 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BIZ한마음고딕 B" panose="02020503020101020101" pitchFamily="18" charset="-127"/>
                        <a:ea typeface="KBIZ한마음고딕 B" panose="020205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0967493"/>
                  </a:ext>
                </a:extLst>
              </a:tr>
              <a:tr h="16822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BIZ한마음고딕 B" panose="02020503020101020101" pitchFamily="18" charset="-127"/>
                          <a:ea typeface="KBIZ한마음고딕 B" panose="02020503020101020101" pitchFamily="18" charset="-127"/>
                        </a:rPr>
                        <a:t>1d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latin typeface="KBIZ한마음고딕 B" panose="02020503020101020101" pitchFamily="18" charset="-127"/>
                          <a:ea typeface="KBIZ한마음고딕 B" panose="02020503020101020101" pitchFamily="18" charset="-127"/>
                        </a:rPr>
                        <a:t>Representation</a:t>
                      </a:r>
                      <a:endParaRPr lang="ko-KR" altLang="en-US" sz="1100" dirty="0">
                        <a:latin typeface="KBIZ한마음고딕 B" panose="02020503020101020101" pitchFamily="18" charset="-127"/>
                        <a:ea typeface="KBIZ한마음고딕 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KBIZ한마음고딕 B" panose="02020503020101020101" pitchFamily="18" charset="-127"/>
                        <a:ea typeface="KBIZ한마음고딕 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BIZ한마음고딕 B" panose="02020503020101020101" pitchFamily="18" charset="-127"/>
                        <a:ea typeface="KBIZ한마음고딕 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BIZ한마음고딕 B" panose="02020503020101020101" pitchFamily="18" charset="-127"/>
                        <a:ea typeface="KBIZ한마음고딕 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BIZ한마음고딕 B" panose="02020503020101020101" pitchFamily="18" charset="-127"/>
                        <a:ea typeface="KBIZ한마음고딕 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BIZ한마음고딕 B" panose="02020503020101020101" pitchFamily="18" charset="-127"/>
                        <a:ea typeface="KBIZ한마음고딕 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BIZ한마음고딕 B" panose="02020503020101020101" pitchFamily="18" charset="-127"/>
                        <a:ea typeface="KBIZ한마음고딕 B" panose="020205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9505290"/>
                  </a:ext>
                </a:extLst>
              </a:tr>
              <a:tr h="1489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BIZ한마음고딕 B" panose="02020503020101020101" pitchFamily="18" charset="-127"/>
                          <a:ea typeface="KBIZ한마음고딕 B" panose="02020503020101020101" pitchFamily="18" charset="-127"/>
                        </a:rPr>
                        <a:t>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KBIZ한마음고딕 B" panose="02020503020101020101" pitchFamily="18" charset="-127"/>
                        <a:ea typeface="KBIZ한마음고딕 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BIZ한마음고딕 B" panose="02020503020101020101" pitchFamily="18" charset="-127"/>
                        <a:ea typeface="KBIZ한마음고딕 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BIZ한마음고딕 B" panose="02020503020101020101" pitchFamily="18" charset="-127"/>
                        <a:ea typeface="KBIZ한마음고딕 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BIZ한마음고딕 B" panose="02020503020101020101" pitchFamily="18" charset="-127"/>
                        <a:ea typeface="KBIZ한마음고딕 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BIZ한마음고딕 B" panose="02020503020101020101" pitchFamily="18" charset="-127"/>
                        <a:ea typeface="KBIZ한마음고딕 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BIZ한마음고딕 B" panose="02020503020101020101" pitchFamily="18" charset="-127"/>
                        <a:ea typeface="KBIZ한마음고딕 B" panose="020205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2189904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EB3263A5-9EE9-456F-80C5-561C0CD31602}"/>
              </a:ext>
            </a:extLst>
          </p:cNvPr>
          <p:cNvSpPr txBox="1"/>
          <p:nvPr/>
        </p:nvSpPr>
        <p:spPr>
          <a:xfrm>
            <a:off x="397372" y="768006"/>
            <a:ext cx="11557205" cy="42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성능은 크게 차이 나지 않음 </a:t>
            </a:r>
            <a:r>
              <a:rPr lang="en-US" altLang="ko-KR" sz="14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(</a:t>
            </a:r>
            <a:r>
              <a:rPr lang="ko-KR" altLang="en-US" sz="14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제일 차이나는 사진으로만 </a:t>
            </a:r>
            <a:r>
              <a:rPr lang="ko-KR" altLang="en-US" sz="1400" dirty="0" err="1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간추려놓음</a:t>
            </a:r>
            <a:r>
              <a:rPr lang="en-US" altLang="ko-KR" sz="14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).</a:t>
            </a:r>
            <a:endParaRPr lang="ko-KR" altLang="en-US" sz="16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73C50AC-D27C-4BA5-BE8E-C3BA58555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612" y="2124982"/>
            <a:ext cx="1761791" cy="88089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722DF28-9999-4E45-A8DF-71B560CF7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613" y="3710197"/>
            <a:ext cx="1761028" cy="93554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B363891-0F03-435F-8D02-20AD484F72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22"/>
          <a:stretch/>
        </p:blipFill>
        <p:spPr>
          <a:xfrm>
            <a:off x="2778347" y="5350062"/>
            <a:ext cx="1791560" cy="98303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A2B6E14-E0A5-4017-A554-D680F65961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85" y="2124982"/>
            <a:ext cx="1761792" cy="88089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9549759-D9E9-488D-8B08-36622B4DD5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414" y="3710197"/>
            <a:ext cx="1761027" cy="93554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253FEE6-827A-444A-8672-2A88725E6D7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035"/>
          <a:stretch/>
        </p:blipFill>
        <p:spPr>
          <a:xfrm>
            <a:off x="4621414" y="5340355"/>
            <a:ext cx="1719211" cy="113017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3A37452-1FE7-4B50-81A8-1AE6FD0FF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611" y="2188306"/>
            <a:ext cx="1761790" cy="88089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ABC9A8D3-E324-4308-BC34-7DD006D354A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223"/>
          <a:stretch/>
        </p:blipFill>
        <p:spPr>
          <a:xfrm>
            <a:off x="8253959" y="5413477"/>
            <a:ext cx="1736711" cy="98732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82C9C46-9201-481F-B059-49D6E22300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537" y="2188306"/>
            <a:ext cx="1761792" cy="88089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15045915-93AD-4635-A84F-6B52C50BA1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79816" y="5162488"/>
            <a:ext cx="1433092" cy="141244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29C8B7D2-C173-4CF1-8163-F2E8553F11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840" y="2188307"/>
            <a:ext cx="1761788" cy="880894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42167E62-3F2A-4BD8-B98F-8715D37667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883" y="3710116"/>
            <a:ext cx="1723768" cy="915752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5FAD7D3-5D9B-44B1-93D0-6CD5AF7C61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31721" y="5191305"/>
            <a:ext cx="1433092" cy="1404261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70960F7F-C62C-40CE-ACC8-EF78F2B070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02" y="2105765"/>
            <a:ext cx="1761792" cy="880896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1CCB03A8-338B-449D-AF77-E53E6542327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52" y="3710197"/>
            <a:ext cx="1761026" cy="935545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EBE45EE8-DB5F-41F1-B74F-DBB0984B937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4525"/>
          <a:stretch/>
        </p:blipFill>
        <p:spPr>
          <a:xfrm>
            <a:off x="1139801" y="5191305"/>
            <a:ext cx="1520623" cy="1383626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7219E85D-3E3F-44CD-8739-08141D942FC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43" y="3710196"/>
            <a:ext cx="1761027" cy="93554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4A1F09D8-20F6-4E5E-8066-8765C969AAB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147" y="3731628"/>
            <a:ext cx="1739258" cy="923981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59BFD662-DA3C-4FD3-8FF2-B712096F3CF0}"/>
              </a:ext>
            </a:extLst>
          </p:cNvPr>
          <p:cNvSpPr/>
          <p:nvPr/>
        </p:nvSpPr>
        <p:spPr>
          <a:xfrm rot="612089">
            <a:off x="207967" y="231167"/>
            <a:ext cx="378811" cy="378811"/>
          </a:xfrm>
          <a:prstGeom prst="rect">
            <a:avLst/>
          </a:prstGeom>
          <a:noFill/>
          <a:ln w="76200">
            <a:solidFill>
              <a:srgbClr val="F962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7A2FF9-924F-484A-BDD7-BECD89B33D26}"/>
              </a:ext>
            </a:extLst>
          </p:cNvPr>
          <p:cNvSpPr txBox="1"/>
          <p:nvPr/>
        </p:nvSpPr>
        <p:spPr>
          <a:xfrm>
            <a:off x="1406106" y="640530"/>
            <a:ext cx="3904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-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변경된 네트워크와 기존 네트워크 비교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6D6433-18E5-4032-9106-57CE6C6BA399}"/>
              </a:ext>
            </a:extLst>
          </p:cNvPr>
          <p:cNvSpPr txBox="1"/>
          <p:nvPr/>
        </p:nvSpPr>
        <p:spPr>
          <a:xfrm>
            <a:off x="1406106" y="278787"/>
            <a:ext cx="351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Network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적용 방법 변경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83A572-7B1F-4B5F-97B7-A3D91981B09E}"/>
              </a:ext>
            </a:extLst>
          </p:cNvPr>
          <p:cNvSpPr txBox="1"/>
          <p:nvPr/>
        </p:nvSpPr>
        <p:spPr>
          <a:xfrm>
            <a:off x="759125" y="158900"/>
            <a:ext cx="646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01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2334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4D4BC3BD-D83A-410C-B276-9CB14944D9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842297"/>
              </p:ext>
            </p:extLst>
          </p:nvPr>
        </p:nvGraphicFramePr>
        <p:xfrm>
          <a:off x="5680609" y="1683946"/>
          <a:ext cx="6432106" cy="49545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9864">
                  <a:extLst>
                    <a:ext uri="{9D8B030D-6E8A-4147-A177-3AD203B41FA5}">
                      <a16:colId xmlns:a16="http://schemas.microsoft.com/office/drawing/2014/main" val="3629449645"/>
                    </a:ext>
                  </a:extLst>
                </a:gridCol>
                <a:gridCol w="2926121">
                  <a:extLst>
                    <a:ext uri="{9D8B030D-6E8A-4147-A177-3AD203B41FA5}">
                      <a16:colId xmlns:a16="http://schemas.microsoft.com/office/drawing/2014/main" val="4036598191"/>
                    </a:ext>
                  </a:extLst>
                </a:gridCol>
                <a:gridCol w="2926121">
                  <a:extLst>
                    <a:ext uri="{9D8B030D-6E8A-4147-A177-3AD203B41FA5}">
                      <a16:colId xmlns:a16="http://schemas.microsoft.com/office/drawing/2014/main" val="548208973"/>
                    </a:ext>
                  </a:extLst>
                </a:gridCol>
              </a:tblGrid>
              <a:tr h="44391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기존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좌우반전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4092203"/>
                  </a:ext>
                </a:extLst>
              </a:tr>
              <a:tr h="1503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입력</a:t>
                      </a:r>
                      <a:endParaRPr lang="en-US" altLang="ko-KR" sz="1200" dirty="0"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이미지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366303"/>
                  </a:ext>
                </a:extLst>
              </a:tr>
              <a:tr h="1503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전처리</a:t>
                      </a:r>
                      <a:r>
                        <a:rPr lang="ko-KR" altLang="en-US" sz="1200" dirty="0"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 </a:t>
                      </a:r>
                      <a:endParaRPr lang="en-US" altLang="ko-KR" sz="1200" dirty="0"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1019565"/>
                  </a:ext>
                </a:extLst>
              </a:tr>
              <a:tr h="15035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KBIZ한마음고딕 M" panose="02020503020101020101" pitchFamily="18" charset="-127"/>
                          <a:ea typeface="KBIZ한마음고딕 M" panose="02020503020101020101" pitchFamily="18" charset="-127"/>
                        </a:rPr>
                        <a:t>최종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BIZ한마음고딕 M" panose="02020503020101020101" pitchFamily="18" charset="-127"/>
                        <a:ea typeface="KBIZ한마음고딕 M" panose="020205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3784085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5449D3CF-CC83-4B97-AC2D-3DB9ED76F416}"/>
              </a:ext>
            </a:extLst>
          </p:cNvPr>
          <p:cNvSpPr/>
          <p:nvPr/>
        </p:nvSpPr>
        <p:spPr>
          <a:xfrm rot="612089">
            <a:off x="207967" y="231167"/>
            <a:ext cx="378811" cy="378811"/>
          </a:xfrm>
          <a:prstGeom prst="rect">
            <a:avLst/>
          </a:prstGeom>
          <a:noFill/>
          <a:ln w="76200">
            <a:solidFill>
              <a:srgbClr val="F962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3A6D1-E356-406A-9A43-93CD57082ECF}"/>
              </a:ext>
            </a:extLst>
          </p:cNvPr>
          <p:cNvSpPr txBox="1"/>
          <p:nvPr/>
        </p:nvSpPr>
        <p:spPr>
          <a:xfrm>
            <a:off x="1406106" y="278787"/>
            <a:ext cx="351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전처리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 결과 좌우 반전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A8FCB-6326-447D-BF66-00A33442E49E}"/>
              </a:ext>
            </a:extLst>
          </p:cNvPr>
          <p:cNvSpPr txBox="1"/>
          <p:nvPr/>
        </p:nvSpPr>
        <p:spPr>
          <a:xfrm>
            <a:off x="759125" y="158900"/>
            <a:ext cx="747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02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B0F82C-7BC2-4D90-AD4A-89637052421D}"/>
              </a:ext>
            </a:extLst>
          </p:cNvPr>
          <p:cNvSpPr txBox="1"/>
          <p:nvPr/>
        </p:nvSpPr>
        <p:spPr>
          <a:xfrm>
            <a:off x="397372" y="786223"/>
            <a:ext cx="11557205" cy="1027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리코세타</a:t>
            </a:r>
            <a:r>
              <a:rPr lang="ko-KR" altLang="en-US" sz="14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 카메라로 찍은 이미지를 적용해본 결과</a:t>
            </a:r>
            <a:r>
              <a:rPr lang="en-US" altLang="ko-KR" sz="14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, </a:t>
            </a:r>
            <a:r>
              <a:rPr lang="ko-KR" altLang="en-US" sz="14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좌우 반전을 해야 올바른 </a:t>
            </a:r>
            <a:r>
              <a:rPr lang="en-US" altLang="ko-KR" sz="14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3d layout estimation</a:t>
            </a:r>
            <a:r>
              <a:rPr lang="ko-KR" altLang="en-US" sz="14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이</a:t>
            </a:r>
            <a:r>
              <a:rPr lang="en-US" altLang="ko-KR" sz="14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 </a:t>
            </a:r>
            <a:r>
              <a:rPr lang="ko-KR" altLang="en-US" sz="14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도출된다는 것을 발견</a:t>
            </a:r>
            <a:endParaRPr lang="en-US" altLang="ko-KR" sz="1400" dirty="0">
              <a:latin typeface="KBIZ한마음고딕 M" panose="02020503020101020101" pitchFamily="18" charset="-127"/>
              <a:ea typeface="KBIZ한마음고딕 M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preprocess.py </a:t>
            </a:r>
            <a:r>
              <a:rPr lang="ko-KR" altLang="en-US" sz="14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에 사진 좌우 반전하는 코드를 도입하여 </a:t>
            </a:r>
            <a:r>
              <a:rPr lang="ko-KR" altLang="en-US" sz="1400" dirty="0" err="1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전처리</a:t>
            </a:r>
            <a:r>
              <a:rPr lang="ko-KR" altLang="en-US" sz="14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 결과</a:t>
            </a:r>
            <a:r>
              <a:rPr lang="en-US" altLang="ko-KR" sz="14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,</a:t>
            </a:r>
            <a:r>
              <a:rPr lang="ko-KR" altLang="en-US" sz="14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 좌우 반전되도록 함</a:t>
            </a:r>
            <a:r>
              <a:rPr lang="en-US" altLang="ko-KR" sz="14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--rev</a:t>
            </a:r>
            <a:r>
              <a:rPr lang="ko-KR" altLang="en-US" sz="14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라는 새로운  </a:t>
            </a:r>
            <a:r>
              <a:rPr lang="en-US" altLang="ko-KR" sz="14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arguments  </a:t>
            </a:r>
            <a:r>
              <a:rPr lang="ko-KR" altLang="en-US" sz="14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생성</a:t>
            </a:r>
            <a:endParaRPr lang="en-US" altLang="ko-KR" sz="1400" dirty="0">
              <a:latin typeface="KBIZ한마음고딕 M" panose="02020503020101020101" pitchFamily="18" charset="-127"/>
              <a:ea typeface="KBIZ한마음고딕 M" panose="020205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619A2A-D655-4636-9C0E-ED6B8158C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03" y="3052654"/>
            <a:ext cx="4553077" cy="350015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A857807-2BC6-4062-B3F4-D101A66E0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924" y="2228015"/>
            <a:ext cx="2580648" cy="129032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FBB712F-D702-43C0-A120-927CD9A218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439" y="3723072"/>
            <a:ext cx="2580646" cy="129032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497CED9-400D-4AFD-A3E0-F013D98CA9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223"/>
          <a:stretch/>
        </p:blipFill>
        <p:spPr>
          <a:xfrm>
            <a:off x="6601834" y="5253806"/>
            <a:ext cx="2294828" cy="130461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FDAFDC0-8093-43AE-8CC0-BDE77C01F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131" y="2266429"/>
            <a:ext cx="2509466" cy="125473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1DC4546-E34D-42CC-8E8B-409C962336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781" y="3723072"/>
            <a:ext cx="2580645" cy="129032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73DD8F7C-CB8C-4C1E-94BE-B0A6B5158A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8229" y="5259417"/>
            <a:ext cx="2331164" cy="1293392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4BAF1B85-8FE4-42C5-893D-DDD83EAAD5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5724" y="257374"/>
            <a:ext cx="7548861" cy="246221"/>
          </a:xfrm>
          <a:prstGeom prst="rect">
            <a:avLst/>
          </a:prstGeom>
          <a:solidFill>
            <a:srgbClr val="FBFC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  <a:ea typeface="Fira Mono" panose="020B0604020202020204" pitchFamily="49" charset="0"/>
              </a:rPr>
              <a:t>python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  <a:ea typeface="Fira Mono" panose="020B0604020202020204" pitchFamily="49" charset="0"/>
              </a:rPr>
              <a:t> preprocess.py --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  <a:ea typeface="Fira Mono" panose="020B0604020202020204" pitchFamily="49" charset="0"/>
              </a:rPr>
              <a:t>img_glob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  <a:ea typeface="Fira Mono" panose="020B060402020202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  <a:ea typeface="Fira Mono" panose="020B0604020202020204" pitchFamily="49" charset="0"/>
              </a:rPr>
              <a:t>mydataset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  <a:ea typeface="Fira Mono" panose="020B0604020202020204" pitchFamily="49" charset="0"/>
              </a:rPr>
              <a:t>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  <a:ea typeface="Fira Mono" panose="020B0604020202020204" pitchFamily="49" charset="0"/>
              </a:rPr>
              <a:t>test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  <a:ea typeface="Fira Mono" panose="020B0604020202020204" pitchFamily="49" charset="0"/>
              </a:rPr>
              <a:t>/*.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  <a:ea typeface="Fira Mono" panose="020B0604020202020204" pitchFamily="49" charset="0"/>
              </a:rPr>
              <a:t>jpg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  <a:ea typeface="Fira Mono" panose="020B0604020202020204" pitchFamily="49" charset="0"/>
              </a:rPr>
              <a:t> --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  <a:ea typeface="Fira Mono" panose="020B0604020202020204" pitchFamily="49" charset="0"/>
              </a:rPr>
              <a:t>output_dir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  <a:ea typeface="Fira Mono" panose="020B0604020202020204" pitchFamily="49" charset="0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  <a:ea typeface="Fira Mono" panose="020B0604020202020204" pitchFamily="49" charset="0"/>
              </a:rPr>
              <a:t>mydataset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  <a:ea typeface="Fira Mono" panose="020B0604020202020204" pitchFamily="49" charset="0"/>
              </a:rPr>
              <a:t>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  <a:ea typeface="Fira Mono" panose="020B0604020202020204" pitchFamily="49" charset="0"/>
              </a:rPr>
              <a:t>test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  <a:ea typeface="Fira Mono" panose="020B0604020202020204" pitchFamily="49" charset="0"/>
              </a:rPr>
              <a:t>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  <a:ea typeface="Fira Mono" panose="020B0604020202020204" pitchFamily="49" charset="0"/>
              </a:rPr>
              <a:t>preprocessed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  <a:ea typeface="Fira Mono" panose="020B0604020202020204" pitchFamily="49" charset="0"/>
              </a:rPr>
              <a:t>/ --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  <a:ea typeface="Fira Mono" panose="020B0604020202020204" pitchFamily="49" charset="0"/>
              </a:rPr>
              <a:t>rev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Consolas" panose="020B0609020204030204" pitchFamily="49" charset="0"/>
                <a:ea typeface="Fira Mono" panose="020B0604020202020204" pitchFamily="49" charset="0"/>
              </a:rPr>
              <a:t> 1.0</a:t>
            </a:r>
            <a:r>
              <a:rPr kumimoji="0" lang="ko-KR" altLang="ko-KR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CF8889-1242-4171-9E40-526D922B2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03" y="2230838"/>
            <a:ext cx="5085985" cy="40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916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449D3CF-CC83-4B97-AC2D-3DB9ED76F416}"/>
              </a:ext>
            </a:extLst>
          </p:cNvPr>
          <p:cNvSpPr/>
          <p:nvPr/>
        </p:nvSpPr>
        <p:spPr>
          <a:xfrm rot="612089">
            <a:off x="207967" y="231167"/>
            <a:ext cx="378811" cy="378811"/>
          </a:xfrm>
          <a:prstGeom prst="rect">
            <a:avLst/>
          </a:prstGeom>
          <a:noFill/>
          <a:ln w="76200">
            <a:solidFill>
              <a:srgbClr val="F962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3A6D1-E356-406A-9A43-93CD57082ECF}"/>
              </a:ext>
            </a:extLst>
          </p:cNvPr>
          <p:cNvSpPr txBox="1"/>
          <p:nvPr/>
        </p:nvSpPr>
        <p:spPr>
          <a:xfrm>
            <a:off x="1406106" y="278787"/>
            <a:ext cx="351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LSTM -&gt; GRU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로 변경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A8FCB-6326-447D-BF66-00A33442E49E}"/>
              </a:ext>
            </a:extLst>
          </p:cNvPr>
          <p:cNvSpPr txBox="1"/>
          <p:nvPr/>
        </p:nvSpPr>
        <p:spPr>
          <a:xfrm>
            <a:off x="759125" y="158900"/>
            <a:ext cx="747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03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B0F82C-7BC2-4D90-AD4A-89637052421D}"/>
              </a:ext>
            </a:extLst>
          </p:cNvPr>
          <p:cNvSpPr txBox="1"/>
          <p:nvPr/>
        </p:nvSpPr>
        <p:spPr>
          <a:xfrm>
            <a:off x="397372" y="971555"/>
            <a:ext cx="11557205" cy="42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기존의 </a:t>
            </a:r>
            <a:r>
              <a:rPr lang="en-US" altLang="ko-KR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LSTM</a:t>
            </a:r>
            <a: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보다 단순한 구조를 가지는 </a:t>
            </a:r>
            <a:r>
              <a:rPr lang="en-US" altLang="ko-KR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GRU</a:t>
            </a:r>
            <a: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구조로 네트워크를 바꾸고 훈련 </a:t>
            </a:r>
            <a:r>
              <a:rPr lang="ko-KR" altLang="en-US" sz="1600" dirty="0" err="1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시켜봄</a:t>
            </a:r>
            <a:r>
              <a:rPr lang="en-US" altLang="ko-KR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.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5D0985-C707-4560-8229-6EE2E3145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424" y="1885445"/>
            <a:ext cx="5518153" cy="44030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2E9E028-EEA8-436C-83B6-BB0FD8F46DF4}"/>
              </a:ext>
            </a:extLst>
          </p:cNvPr>
          <p:cNvSpPr txBox="1"/>
          <p:nvPr/>
        </p:nvSpPr>
        <p:spPr>
          <a:xfrm>
            <a:off x="10608377" y="1484829"/>
            <a:ext cx="1346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model.py </a:t>
            </a:r>
            <a:endParaRPr lang="ko-KR" altLang="en-US" sz="1400" dirty="0"/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993313D3-A29A-435C-87FC-F5B722E769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301900"/>
              </p:ext>
            </p:extLst>
          </p:nvPr>
        </p:nvGraphicFramePr>
        <p:xfrm>
          <a:off x="89911" y="2192942"/>
          <a:ext cx="6132863" cy="37870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9268">
                  <a:extLst>
                    <a:ext uri="{9D8B030D-6E8A-4147-A177-3AD203B41FA5}">
                      <a16:colId xmlns:a16="http://schemas.microsoft.com/office/drawing/2014/main" val="1856152155"/>
                    </a:ext>
                  </a:extLst>
                </a:gridCol>
                <a:gridCol w="5443595">
                  <a:extLst>
                    <a:ext uri="{9D8B030D-6E8A-4147-A177-3AD203B41FA5}">
                      <a16:colId xmlns:a16="http://schemas.microsoft.com/office/drawing/2014/main" val="1563479082"/>
                    </a:ext>
                  </a:extLst>
                </a:gridCol>
              </a:tblGrid>
              <a:tr h="18935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KBIZ한마음고딕 H" panose="02020503020101020101" pitchFamily="18" charset="-127"/>
                          <a:ea typeface="KBIZ한마음고딕 H" panose="02020503020101020101" pitchFamily="18" charset="-127"/>
                        </a:rPr>
                        <a:t>LSTM</a:t>
                      </a:r>
                      <a:endParaRPr lang="ko-KR" altLang="en-US" sz="1400" dirty="0">
                        <a:latin typeface="KBIZ한마음고딕 H" panose="02020503020101020101" pitchFamily="18" charset="-127"/>
                        <a:ea typeface="KBIZ한마음고딕 H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192053"/>
                  </a:ext>
                </a:extLst>
              </a:tr>
              <a:tr h="18935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KBIZ한마음고딕 H" panose="02020503020101020101" pitchFamily="18" charset="-127"/>
                          <a:ea typeface="KBIZ한마음고딕 H" panose="02020503020101020101" pitchFamily="18" charset="-127"/>
                        </a:rPr>
                        <a:t>GRU</a:t>
                      </a:r>
                      <a:endParaRPr lang="ko-KR" altLang="en-US" sz="1400" dirty="0">
                        <a:latin typeface="KBIZ한마음고딕 H" panose="02020503020101020101" pitchFamily="18" charset="-127"/>
                        <a:ea typeface="KBIZ한마음고딕 H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122909"/>
                  </a:ext>
                </a:extLst>
              </a:tr>
            </a:tbl>
          </a:graphicData>
        </a:graphic>
      </p:graphicFrame>
      <p:pic>
        <p:nvPicPr>
          <p:cNvPr id="2054" name="Picture 6">
            <a:extLst>
              <a:ext uri="{FF2B5EF4-FFF2-40B4-BE49-F238E27FC236}">
                <a16:creationId xmlns:a16="http://schemas.microsoft.com/office/drawing/2014/main" id="{AE04D4E0-5BA3-45EF-84BD-21E125D2D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06" y="4225475"/>
            <a:ext cx="5122494" cy="154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556F3A4F-FD31-4F0A-B391-5EC2CB407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15" y="2407466"/>
            <a:ext cx="5260185" cy="144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4840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449D3CF-CC83-4B97-AC2D-3DB9ED76F416}"/>
              </a:ext>
            </a:extLst>
          </p:cNvPr>
          <p:cNvSpPr/>
          <p:nvPr/>
        </p:nvSpPr>
        <p:spPr>
          <a:xfrm rot="612089">
            <a:off x="207967" y="231167"/>
            <a:ext cx="378811" cy="378811"/>
          </a:xfrm>
          <a:prstGeom prst="rect">
            <a:avLst/>
          </a:prstGeom>
          <a:noFill/>
          <a:ln w="76200">
            <a:solidFill>
              <a:srgbClr val="F962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3A6D1-E356-406A-9A43-93CD57082ECF}"/>
              </a:ext>
            </a:extLst>
          </p:cNvPr>
          <p:cNvSpPr txBox="1"/>
          <p:nvPr/>
        </p:nvSpPr>
        <p:spPr>
          <a:xfrm>
            <a:off x="1406106" y="278787"/>
            <a:ext cx="351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LSTM -&gt; GRU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로 변경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A8FCB-6326-447D-BF66-00A33442E49E}"/>
              </a:ext>
            </a:extLst>
          </p:cNvPr>
          <p:cNvSpPr txBox="1"/>
          <p:nvPr/>
        </p:nvSpPr>
        <p:spPr>
          <a:xfrm>
            <a:off x="759125" y="158900"/>
            <a:ext cx="747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03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B0F82C-7BC2-4D90-AD4A-89637052421D}"/>
              </a:ext>
            </a:extLst>
          </p:cNvPr>
          <p:cNvSpPr txBox="1"/>
          <p:nvPr/>
        </p:nvSpPr>
        <p:spPr>
          <a:xfrm>
            <a:off x="317397" y="805959"/>
            <a:ext cx="11557205" cy="79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LSTM</a:t>
            </a:r>
            <a: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과 </a:t>
            </a:r>
            <a:r>
              <a:rPr lang="en-US" altLang="ko-KR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GRU</a:t>
            </a:r>
            <a: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의 파라미터 수 비교</a:t>
            </a:r>
            <a:endParaRPr lang="en-US" altLang="ko-KR" sz="1600" dirty="0">
              <a:latin typeface="KBIZ한마음고딕 M" panose="02020503020101020101" pitchFamily="18" charset="-127"/>
              <a:ea typeface="KBIZ한마음고딕 M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- GRU </a:t>
            </a:r>
            <a: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수가 더 적음</a:t>
            </a:r>
            <a:r>
              <a:rPr lang="en-US" altLang="ko-KR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.</a:t>
            </a:r>
            <a:endParaRPr lang="ko-KR" altLang="en-US" sz="1600" dirty="0">
              <a:latin typeface="KBIZ한마음고딕 M" panose="02020503020101020101" pitchFamily="18" charset="-127"/>
              <a:ea typeface="KBIZ한마음고딕 M" panose="020205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E9E028-EEA8-436C-83B6-BB0FD8F46DF4}"/>
              </a:ext>
            </a:extLst>
          </p:cNvPr>
          <p:cNvSpPr txBox="1"/>
          <p:nvPr/>
        </p:nvSpPr>
        <p:spPr>
          <a:xfrm>
            <a:off x="6911855" y="375739"/>
            <a:ext cx="1346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model.py </a:t>
            </a:r>
            <a:endParaRPr lang="ko-KR" altLang="en-US" sz="14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732E166-D1A4-438B-A828-264AB0AD0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998" y="2036532"/>
            <a:ext cx="4793608" cy="35065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E403DE0-7F50-4F80-AB4C-D348CF79CC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789"/>
          <a:stretch/>
        </p:blipFill>
        <p:spPr>
          <a:xfrm>
            <a:off x="397372" y="2036532"/>
            <a:ext cx="4793606" cy="35065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AC57E0-692C-442C-BECC-85D5BB21C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2973" y="366821"/>
            <a:ext cx="3277633" cy="10884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986164-2692-48A5-95FB-033FC0CB80DA}"/>
              </a:ext>
            </a:extLst>
          </p:cNvPr>
          <p:cNvSpPr txBox="1"/>
          <p:nvPr/>
        </p:nvSpPr>
        <p:spPr>
          <a:xfrm>
            <a:off x="914400" y="5613208"/>
            <a:ext cx="3261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GRU</a:t>
            </a:r>
            <a:endParaRPr lang="ko-KR" altLang="en-US" sz="28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74AD94-F284-4FEF-A52F-A4D32DA719A2}"/>
              </a:ext>
            </a:extLst>
          </p:cNvPr>
          <p:cNvSpPr txBox="1"/>
          <p:nvPr/>
        </p:nvSpPr>
        <p:spPr>
          <a:xfrm>
            <a:off x="7643257" y="5613208"/>
            <a:ext cx="3261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LSTM</a:t>
            </a:r>
            <a:endParaRPr lang="ko-KR" altLang="en-US" sz="2800" dirty="0"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1E28746-DB53-43E3-8B15-3466046D22EF}"/>
              </a:ext>
            </a:extLst>
          </p:cNvPr>
          <p:cNvSpPr/>
          <p:nvPr/>
        </p:nvSpPr>
        <p:spPr>
          <a:xfrm>
            <a:off x="397372" y="3892269"/>
            <a:ext cx="1423336" cy="18611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8617240-8F94-4B00-9DBE-D20CFCB878E3}"/>
              </a:ext>
            </a:extLst>
          </p:cNvPr>
          <p:cNvSpPr/>
          <p:nvPr/>
        </p:nvSpPr>
        <p:spPr>
          <a:xfrm>
            <a:off x="6876998" y="3799210"/>
            <a:ext cx="1423336" cy="18611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683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449D3CF-CC83-4B97-AC2D-3DB9ED76F416}"/>
              </a:ext>
            </a:extLst>
          </p:cNvPr>
          <p:cNvSpPr/>
          <p:nvPr/>
        </p:nvSpPr>
        <p:spPr>
          <a:xfrm rot="612089">
            <a:off x="207967" y="231167"/>
            <a:ext cx="378811" cy="378811"/>
          </a:xfrm>
          <a:prstGeom prst="rect">
            <a:avLst/>
          </a:prstGeom>
          <a:noFill/>
          <a:ln w="76200">
            <a:solidFill>
              <a:srgbClr val="F962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3A6D1-E356-406A-9A43-93CD57082ECF}"/>
              </a:ext>
            </a:extLst>
          </p:cNvPr>
          <p:cNvSpPr txBox="1"/>
          <p:nvPr/>
        </p:nvSpPr>
        <p:spPr>
          <a:xfrm>
            <a:off x="1406106" y="278787"/>
            <a:ext cx="351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LSTM -&gt; GRU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로 변경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A8FCB-6326-447D-BF66-00A33442E49E}"/>
              </a:ext>
            </a:extLst>
          </p:cNvPr>
          <p:cNvSpPr txBox="1"/>
          <p:nvPr/>
        </p:nvSpPr>
        <p:spPr>
          <a:xfrm>
            <a:off x="759125" y="158900"/>
            <a:ext cx="747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rPr>
              <a:t>03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KBIZ한마음고딕 B" panose="02020503020101020101" pitchFamily="18" charset="-127"/>
              <a:ea typeface="KBIZ한마음고딕 B" panose="020205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B0F82C-7BC2-4D90-AD4A-89637052421D}"/>
              </a:ext>
            </a:extLst>
          </p:cNvPr>
          <p:cNvSpPr txBox="1"/>
          <p:nvPr/>
        </p:nvSpPr>
        <p:spPr>
          <a:xfrm>
            <a:off x="342515" y="725886"/>
            <a:ext cx="11557205" cy="42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LSTM</a:t>
            </a:r>
            <a: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과 </a:t>
            </a:r>
            <a:r>
              <a:rPr lang="en-US" altLang="ko-KR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GRU</a:t>
            </a:r>
            <a: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로 훈련된 모델로 </a:t>
            </a:r>
            <a:r>
              <a:rPr lang="en-US" altLang="ko-KR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3D Room layout estimation </a:t>
            </a:r>
            <a: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결과</a:t>
            </a:r>
            <a:r>
              <a:rPr lang="en-US" altLang="ko-KR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, </a:t>
            </a:r>
            <a:r>
              <a:rPr lang="ko-KR" altLang="en-US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성능에서 큰 차이를 보이지 않았음</a:t>
            </a:r>
            <a:r>
              <a:rPr lang="en-US" altLang="ko-KR" sz="1600" dirty="0">
                <a:latin typeface="KBIZ한마음고딕 M" panose="02020503020101020101" pitchFamily="18" charset="-127"/>
                <a:ea typeface="KBIZ한마음고딕 M" panose="02020503020101020101" pitchFamily="18" charset="-127"/>
              </a:rPr>
              <a:t>.</a:t>
            </a:r>
            <a:endParaRPr lang="ko-KR" altLang="en-US" sz="1600" dirty="0">
              <a:latin typeface="KBIZ한마음고딕 M" panose="02020503020101020101" pitchFamily="18" charset="-127"/>
              <a:ea typeface="KBIZ한마음고딕 M" panose="02020503020101020101" pitchFamily="18" charset="-127"/>
            </a:endParaRPr>
          </a:p>
        </p:txBody>
      </p:sp>
      <p:graphicFrame>
        <p:nvGraphicFramePr>
          <p:cNvPr id="37" name="표 4">
            <a:extLst>
              <a:ext uri="{FF2B5EF4-FFF2-40B4-BE49-F238E27FC236}">
                <a16:creationId xmlns:a16="http://schemas.microsoft.com/office/drawing/2014/main" id="{93BE3DD0-3142-4098-B450-841AC8B918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17895"/>
              </p:ext>
            </p:extLst>
          </p:nvPr>
        </p:nvGraphicFramePr>
        <p:xfrm>
          <a:off x="397372" y="1285305"/>
          <a:ext cx="11447493" cy="53433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8483">
                  <a:extLst>
                    <a:ext uri="{9D8B030D-6E8A-4147-A177-3AD203B41FA5}">
                      <a16:colId xmlns:a16="http://schemas.microsoft.com/office/drawing/2014/main" val="72055960"/>
                    </a:ext>
                  </a:extLst>
                </a:gridCol>
                <a:gridCol w="1814835">
                  <a:extLst>
                    <a:ext uri="{9D8B030D-6E8A-4147-A177-3AD203B41FA5}">
                      <a16:colId xmlns:a16="http://schemas.microsoft.com/office/drawing/2014/main" val="1575381893"/>
                    </a:ext>
                  </a:extLst>
                </a:gridCol>
                <a:gridCol w="1814835">
                  <a:extLst>
                    <a:ext uri="{9D8B030D-6E8A-4147-A177-3AD203B41FA5}">
                      <a16:colId xmlns:a16="http://schemas.microsoft.com/office/drawing/2014/main" val="3133987539"/>
                    </a:ext>
                  </a:extLst>
                </a:gridCol>
                <a:gridCol w="1814835">
                  <a:extLst>
                    <a:ext uri="{9D8B030D-6E8A-4147-A177-3AD203B41FA5}">
                      <a16:colId xmlns:a16="http://schemas.microsoft.com/office/drawing/2014/main" val="213158223"/>
                    </a:ext>
                  </a:extLst>
                </a:gridCol>
                <a:gridCol w="1814835">
                  <a:extLst>
                    <a:ext uri="{9D8B030D-6E8A-4147-A177-3AD203B41FA5}">
                      <a16:colId xmlns:a16="http://schemas.microsoft.com/office/drawing/2014/main" val="3140461176"/>
                    </a:ext>
                  </a:extLst>
                </a:gridCol>
                <a:gridCol w="1814835">
                  <a:extLst>
                    <a:ext uri="{9D8B030D-6E8A-4147-A177-3AD203B41FA5}">
                      <a16:colId xmlns:a16="http://schemas.microsoft.com/office/drawing/2014/main" val="1589884474"/>
                    </a:ext>
                  </a:extLst>
                </a:gridCol>
                <a:gridCol w="1814835">
                  <a:extLst>
                    <a:ext uri="{9D8B030D-6E8A-4147-A177-3AD203B41FA5}">
                      <a16:colId xmlns:a16="http://schemas.microsoft.com/office/drawing/2014/main" val="2405716462"/>
                    </a:ext>
                  </a:extLst>
                </a:gridCol>
              </a:tblGrid>
              <a:tr h="489431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KBIZ한마음고딕 B" panose="02020503020101020101" pitchFamily="18" charset="-127"/>
                        <a:ea typeface="KBIZ한마음고딕 B" panose="02020503020101020101" pitchFamily="18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BIZ한마음고딕 B" panose="02020503020101020101" pitchFamily="18" charset="-127"/>
                          <a:ea typeface="KBIZ한마음고딕 B" panose="02020503020101020101" pitchFamily="18" charset="-127"/>
                        </a:rPr>
                        <a:t>GRU</a:t>
                      </a:r>
                      <a:endParaRPr lang="ko-KR" altLang="en-US" sz="1400" dirty="0">
                        <a:latin typeface="KBIZ한마음고딕 B" panose="02020503020101020101" pitchFamily="18" charset="-127"/>
                        <a:ea typeface="KBIZ한마음고딕 B" panose="020205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BIZ한마음고딕 B" panose="02020503020101020101" pitchFamily="18" charset="-127"/>
                          <a:ea typeface="KBIZ한마음고딕 B" panose="02020503020101020101" pitchFamily="18" charset="-127"/>
                        </a:rPr>
                        <a:t>1d layout represent</a:t>
                      </a:r>
                      <a:endParaRPr lang="ko-KR" altLang="en-US" sz="1400" dirty="0">
                        <a:latin typeface="KBIZ한마음고딕 B" panose="02020503020101020101" pitchFamily="18" charset="-127"/>
                        <a:ea typeface="KBIZ한마음고딕 B" panose="020205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KBIZ한마음고딕 B" panose="02020503020101020101" pitchFamily="18" charset="-127"/>
                          <a:ea typeface="KBIZ한마음고딕 B" panose="02020503020101020101" pitchFamily="18" charset="-127"/>
                        </a:rPr>
                        <a:t>결과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KBIZ한마음고딕 B" panose="02020503020101020101" pitchFamily="18" charset="-127"/>
                          <a:ea typeface="KBIZ한마음고딕 B" panose="02020503020101020101" pitchFamily="18" charset="-127"/>
                        </a:rPr>
                        <a:t>LSTM</a:t>
                      </a:r>
                      <a:endParaRPr lang="ko-KR" altLang="en-US" sz="1400" dirty="0">
                        <a:latin typeface="KBIZ한마음고딕 B" panose="02020503020101020101" pitchFamily="18" charset="-127"/>
                        <a:ea typeface="KBIZ한마음고딕 B" panose="020205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KBIZ한마음고딕 B" panose="02020503020101020101" pitchFamily="18" charset="-127"/>
                        <a:ea typeface="KBIZ한마음고딕 B" panose="020205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KBIZ한마음고딕 B" panose="02020503020101020101" pitchFamily="18" charset="-127"/>
                        <a:ea typeface="KBIZ한마음고딕 B" panose="020205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1990485"/>
                  </a:ext>
                </a:extLst>
              </a:tr>
              <a:tr h="16822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BIZ한마음고딕 B" panose="02020503020101020101" pitchFamily="18" charset="-127"/>
                          <a:ea typeface="KBIZ한마음고딕 B" panose="02020503020101020101" pitchFamily="18" charset="-127"/>
                        </a:rPr>
                        <a:t>입력 이미지</a:t>
                      </a:r>
                      <a:endParaRPr lang="en-US" altLang="ko-KR" sz="1100" dirty="0">
                        <a:latin typeface="KBIZ한마음고딕 B" panose="02020503020101020101" pitchFamily="18" charset="-127"/>
                        <a:ea typeface="KBIZ한마음고딕 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KBIZ한마음고딕 B" panose="02020503020101020101" pitchFamily="18" charset="-127"/>
                        <a:ea typeface="KBIZ한마음고딕 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BIZ한마음고딕 B" panose="02020503020101020101" pitchFamily="18" charset="-127"/>
                        <a:ea typeface="KBIZ한마음고딕 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BIZ한마음고딕 B" panose="02020503020101020101" pitchFamily="18" charset="-127"/>
                        <a:ea typeface="KBIZ한마음고딕 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BIZ한마음고딕 B" panose="02020503020101020101" pitchFamily="18" charset="-127"/>
                        <a:ea typeface="KBIZ한마음고딕 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BIZ한마음고딕 B" panose="02020503020101020101" pitchFamily="18" charset="-127"/>
                        <a:ea typeface="KBIZ한마음고딕 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BIZ한마음고딕 B" panose="02020503020101020101" pitchFamily="18" charset="-127"/>
                        <a:ea typeface="KBIZ한마음고딕 B" panose="020205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0967493"/>
                  </a:ext>
                </a:extLst>
              </a:tr>
              <a:tr h="16822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KBIZ한마음고딕 B" panose="02020503020101020101" pitchFamily="18" charset="-127"/>
                          <a:ea typeface="KBIZ한마음고딕 B" panose="02020503020101020101" pitchFamily="18" charset="-127"/>
                        </a:rPr>
                        <a:t>1d</a:t>
                      </a:r>
                    </a:p>
                    <a:p>
                      <a:pPr algn="ctr" latinLnBrk="1"/>
                      <a:r>
                        <a:rPr lang="en-US" altLang="ko-KR" sz="1100" dirty="0">
                          <a:latin typeface="KBIZ한마음고딕 B" panose="02020503020101020101" pitchFamily="18" charset="-127"/>
                          <a:ea typeface="KBIZ한마음고딕 B" panose="02020503020101020101" pitchFamily="18" charset="-127"/>
                        </a:rPr>
                        <a:t>Representation</a:t>
                      </a:r>
                      <a:endParaRPr lang="ko-KR" altLang="en-US" sz="1100" dirty="0">
                        <a:latin typeface="KBIZ한마음고딕 B" panose="02020503020101020101" pitchFamily="18" charset="-127"/>
                        <a:ea typeface="KBIZ한마음고딕 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KBIZ한마음고딕 B" panose="02020503020101020101" pitchFamily="18" charset="-127"/>
                        <a:ea typeface="KBIZ한마음고딕 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BIZ한마음고딕 B" panose="02020503020101020101" pitchFamily="18" charset="-127"/>
                        <a:ea typeface="KBIZ한마음고딕 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BIZ한마음고딕 B" panose="02020503020101020101" pitchFamily="18" charset="-127"/>
                        <a:ea typeface="KBIZ한마음고딕 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BIZ한마음고딕 B" panose="02020503020101020101" pitchFamily="18" charset="-127"/>
                        <a:ea typeface="KBIZ한마음고딕 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BIZ한마음고딕 B" panose="02020503020101020101" pitchFamily="18" charset="-127"/>
                        <a:ea typeface="KBIZ한마음고딕 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BIZ한마음고딕 B" panose="02020503020101020101" pitchFamily="18" charset="-127"/>
                        <a:ea typeface="KBIZ한마음고딕 B" panose="020205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9505290"/>
                  </a:ext>
                </a:extLst>
              </a:tr>
              <a:tr h="1489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KBIZ한마음고딕 B" panose="02020503020101020101" pitchFamily="18" charset="-127"/>
                          <a:ea typeface="KBIZ한마음고딕 B" panose="02020503020101020101" pitchFamily="18" charset="-127"/>
                        </a:rPr>
                        <a:t>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KBIZ한마음고딕 B" panose="02020503020101020101" pitchFamily="18" charset="-127"/>
                        <a:ea typeface="KBIZ한마음고딕 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BIZ한마음고딕 B" panose="02020503020101020101" pitchFamily="18" charset="-127"/>
                        <a:ea typeface="KBIZ한마음고딕 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BIZ한마음고딕 B" panose="02020503020101020101" pitchFamily="18" charset="-127"/>
                        <a:ea typeface="KBIZ한마음고딕 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BIZ한마음고딕 B" panose="02020503020101020101" pitchFamily="18" charset="-127"/>
                        <a:ea typeface="KBIZ한마음고딕 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BIZ한마음고딕 B" panose="02020503020101020101" pitchFamily="18" charset="-127"/>
                        <a:ea typeface="KBIZ한마음고딕 B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KBIZ한마음고딕 B" panose="02020503020101020101" pitchFamily="18" charset="-127"/>
                        <a:ea typeface="KBIZ한마음고딕 B" panose="020205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2189904"/>
                  </a:ext>
                </a:extLst>
              </a:tr>
            </a:tbl>
          </a:graphicData>
        </a:graphic>
      </p:graphicFrame>
      <p:pic>
        <p:nvPicPr>
          <p:cNvPr id="38" name="그림 37">
            <a:extLst>
              <a:ext uri="{FF2B5EF4-FFF2-40B4-BE49-F238E27FC236}">
                <a16:creationId xmlns:a16="http://schemas.microsoft.com/office/drawing/2014/main" id="{C40BBE66-9884-4C3B-A91E-223C2A3F5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612" y="2124982"/>
            <a:ext cx="1761791" cy="880896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3573F327-8ADE-40EA-97C0-FCE185CD2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611" y="2188306"/>
            <a:ext cx="1761790" cy="88089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AEC8BE68-47EC-4D8F-94D4-D47FA4D2B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537" y="2188306"/>
            <a:ext cx="1761792" cy="88089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23264239-61BA-4FF1-9608-0CB122886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02" y="2105765"/>
            <a:ext cx="1761792" cy="880896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FC295488-198A-426F-8A90-F2EE4F2747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537" y="3763379"/>
            <a:ext cx="1717792" cy="912577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717E1341-7F95-4C2D-8DB6-E36BA286DA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887" y="3763379"/>
            <a:ext cx="1717792" cy="91257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97C6E252-AE8B-4D27-8E4A-C961F8D79F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463" y="2188306"/>
            <a:ext cx="1761790" cy="88089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CA5B295E-9AB5-497A-BEB9-82E8724B44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1555" y="3763378"/>
            <a:ext cx="1717792" cy="912577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886A083A-D5E7-47FF-B618-498458AE3B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6925" y="5202565"/>
            <a:ext cx="1470744" cy="1287248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9A278A74-FFB2-491F-981D-836E72D233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5886" y="5370134"/>
            <a:ext cx="1644797" cy="912577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152D71D3-2370-4A0D-97A9-AA5491EC82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41424" y="5368207"/>
            <a:ext cx="1506862" cy="1121606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36260CF4-9B84-47FA-9586-012BEAC034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298" y="2124982"/>
            <a:ext cx="1761790" cy="880895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FDF66890-D4E5-44EA-B8FA-D131373E20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552" y="3763377"/>
            <a:ext cx="1717792" cy="912577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A7B1D2F9-2B07-4165-BC23-77794B3C91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05793" y="5202565"/>
            <a:ext cx="1510154" cy="1287248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2FFB1733-4020-4006-B777-D634FE2C468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612" y="3795291"/>
            <a:ext cx="1717792" cy="912577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3AB59C6-6C80-4340-A11C-219F1E4F7CE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3102" b="3754"/>
          <a:stretch/>
        </p:blipFill>
        <p:spPr>
          <a:xfrm>
            <a:off x="3014803" y="5225478"/>
            <a:ext cx="1319408" cy="1201887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A35AD5A4-87D4-4A3E-A175-15919C58E37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15" y="3795291"/>
            <a:ext cx="1717792" cy="912577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3DE3D892-350C-4AFE-B113-33536C105A88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2158"/>
          <a:stretch/>
        </p:blipFill>
        <p:spPr>
          <a:xfrm>
            <a:off x="1085481" y="5368207"/>
            <a:ext cx="1557740" cy="97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959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448</Words>
  <Application>Microsoft Office PowerPoint</Application>
  <PresentationFormat>와이드스크린</PresentationFormat>
  <Paragraphs>87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KBIZ한마음고딕 B</vt:lpstr>
      <vt:lpstr>KBIZ한마음고딕 H</vt:lpstr>
      <vt:lpstr>KBIZ한마음고딕 M</vt:lpstr>
      <vt:lpstr>맑은 고딕</vt:lpstr>
      <vt:lpstr>Arial</vt:lpstr>
      <vt:lpstr>Consolas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</dc:creator>
  <cp:lastModifiedBy>길 다영</cp:lastModifiedBy>
  <cp:revision>21</cp:revision>
  <dcterms:created xsi:type="dcterms:W3CDTF">2019-03-15T03:24:56Z</dcterms:created>
  <dcterms:modified xsi:type="dcterms:W3CDTF">2021-10-18T04:51:18Z</dcterms:modified>
</cp:coreProperties>
</file>